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handoutMasterIdLst>
    <p:handoutMasterId r:id="rId43"/>
  </p:handoutMasterIdLst>
  <p:sldIdLst>
    <p:sldId id="256" r:id="rId2"/>
    <p:sldId id="335" r:id="rId3"/>
    <p:sldId id="329" r:id="rId4"/>
    <p:sldId id="342" r:id="rId5"/>
    <p:sldId id="343" r:id="rId6"/>
    <p:sldId id="314" r:id="rId7"/>
    <p:sldId id="270" r:id="rId8"/>
    <p:sldId id="269" r:id="rId9"/>
    <p:sldId id="334" r:id="rId10"/>
    <p:sldId id="258" r:id="rId11"/>
    <p:sldId id="259" r:id="rId12"/>
    <p:sldId id="260" r:id="rId13"/>
    <p:sldId id="261" r:id="rId14"/>
    <p:sldId id="276" r:id="rId15"/>
    <p:sldId id="338" r:id="rId16"/>
    <p:sldId id="262" r:id="rId17"/>
    <p:sldId id="307" r:id="rId18"/>
    <p:sldId id="327" r:id="rId19"/>
    <p:sldId id="317" r:id="rId20"/>
    <p:sldId id="264" r:id="rId21"/>
    <p:sldId id="339" r:id="rId22"/>
    <p:sldId id="340" r:id="rId23"/>
    <p:sldId id="341" r:id="rId24"/>
    <p:sldId id="333" r:id="rId25"/>
    <p:sldId id="331" r:id="rId26"/>
    <p:sldId id="332" r:id="rId27"/>
    <p:sldId id="325" r:id="rId28"/>
    <p:sldId id="305" r:id="rId29"/>
    <p:sldId id="266" r:id="rId30"/>
    <p:sldId id="265" r:id="rId31"/>
    <p:sldId id="326" r:id="rId32"/>
    <p:sldId id="290" r:id="rId33"/>
    <p:sldId id="273" r:id="rId34"/>
    <p:sldId id="274" r:id="rId35"/>
    <p:sldId id="278" r:id="rId36"/>
    <p:sldId id="293" r:id="rId37"/>
    <p:sldId id="294" r:id="rId38"/>
    <p:sldId id="292" r:id="rId39"/>
    <p:sldId id="295" r:id="rId40"/>
    <p:sldId id="297"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62" autoAdjust="0"/>
  </p:normalViewPr>
  <p:slideViewPr>
    <p:cSldViewPr snapToGrid="0" snapToObjects="1">
      <p:cViewPr>
        <p:scale>
          <a:sx n="105" d="100"/>
          <a:sy n="105" d="100"/>
        </p:scale>
        <p:origin x="-336" y="-13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17-09-13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17-09-13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10</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 typeface="Arial" charset="0"/>
              <a:buChar char="•"/>
            </a:pPr>
            <a:r>
              <a:rPr lang="en-US" sz="1600" dirty="0" smtClean="0"/>
              <a:t>Scale dependence - hence ‘normalization’</a:t>
            </a:r>
          </a:p>
          <a:p>
            <a:pPr lvl="1" eaLnBrk="1" hangingPunct="1">
              <a:buFont typeface="Arial" charset="0"/>
              <a:buChar char="•"/>
            </a:pPr>
            <a:r>
              <a:rPr lang="en-US" sz="1600" dirty="0" smtClean="0"/>
              <a:t>Correlation and </a:t>
            </a:r>
            <a:r>
              <a:rPr lang="en-US" sz="1600" dirty="0" err="1" smtClean="0"/>
              <a:t>covariation</a:t>
            </a:r>
            <a:r>
              <a:rPr lang="en-US" sz="1600" dirty="0" smtClean="0"/>
              <a:t> are unreliable</a:t>
            </a:r>
          </a:p>
          <a:p>
            <a:pPr lvl="1" eaLnBrk="1" hangingPunct="1">
              <a:buFont typeface="Arial" charset="0"/>
              <a:buChar char="•"/>
            </a:pPr>
            <a:r>
              <a:rPr lang="en-US" sz="1600" dirty="0" smtClean="0"/>
              <a:t>Addition and subtraction are not useful operations</a:t>
            </a:r>
          </a:p>
          <a:p>
            <a:pPr lvl="2" eaLnBrk="1" hangingPunct="1">
              <a:buFont typeface="Arial" charset="0"/>
              <a:buChar char="•"/>
            </a:pPr>
            <a:r>
              <a:rPr lang="en-US" sz="1600" dirty="0" err="1" smtClean="0"/>
              <a:t>Subsetting</a:t>
            </a:r>
            <a:r>
              <a:rPr lang="en-US" sz="1600" dirty="0" smtClean="0"/>
              <a:t> and aggregating are problematic</a:t>
            </a:r>
          </a:p>
          <a:p>
            <a:pPr lvl="1" eaLnBrk="1" hangingPunct="1">
              <a:buFont typeface="Arial" charset="0"/>
              <a:buChar char="•"/>
            </a:pPr>
            <a:r>
              <a:rPr lang="en-US" sz="1600" dirty="0" smtClean="0"/>
              <a:t>Sparse data is an issue</a:t>
            </a:r>
            <a:endParaRPr lang="en-US" sz="1600" dirty="0"/>
          </a:p>
        </p:txBody>
      </p:sp>
      <p:sp>
        <p:nvSpPr>
          <p:cNvPr id="4" name="Slide Number Placeholder 3"/>
          <p:cNvSpPr>
            <a:spLocks noGrp="1"/>
          </p:cNvSpPr>
          <p:nvPr>
            <p:ph type="sldNum" sz="quarter" idx="10"/>
          </p:nvPr>
        </p:nvSpPr>
        <p:spPr/>
        <p:txBody>
          <a:bodyPr/>
          <a:lstStyle/>
          <a:p>
            <a:fld id="{364FB8B2-23F0-0946-9266-1716EC5514B9}" type="slidenum">
              <a:rPr lang="en-US" smtClean="0"/>
              <a:t>16</a:t>
            </a:fld>
            <a:endParaRPr lang="en-US"/>
          </a:p>
        </p:txBody>
      </p:sp>
    </p:spTree>
    <p:extLst>
      <p:ext uri="{BB962C8B-B14F-4D97-AF65-F5344CB8AC3E}">
        <p14:creationId xmlns:p14="http://schemas.microsoft.com/office/powerpoint/2010/main" val="1296883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19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I mentioned before that</a:t>
            </a:r>
            <a:r>
              <a:rPr lang="en-US" baseline="0" dirty="0" smtClean="0"/>
              <a:t> we also grouped </a:t>
            </a:r>
            <a:r>
              <a:rPr lang="en-US" baseline="0" dirty="0" err="1" smtClean="0"/>
              <a:t>refseq</a:t>
            </a:r>
            <a:r>
              <a:rPr lang="en-US" baseline="0" dirty="0" smtClean="0"/>
              <a:t> clusters into functional groups by comparison to the SEED subsystem database</a:t>
            </a:r>
          </a:p>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aseline="0" dirty="0" smtClean="0"/>
              <a:t>On the </a:t>
            </a:r>
            <a:r>
              <a:rPr lang="en-US" b="1" baseline="0" dirty="0" smtClean="0"/>
              <a:t>left</a:t>
            </a:r>
            <a:r>
              <a:rPr lang="en-US" baseline="0" dirty="0" smtClean="0"/>
              <a:t> is the </a:t>
            </a:r>
            <a:r>
              <a:rPr lang="en-US" baseline="0" dirty="0" err="1" smtClean="0"/>
              <a:t>biplot</a:t>
            </a:r>
            <a:r>
              <a:rPr lang="en-US" baseline="0" dirty="0" smtClean="0"/>
              <a:t> I just showed you </a:t>
            </a:r>
            <a:r>
              <a:rPr lang="en-US" b="1" baseline="0" dirty="0" smtClean="0"/>
              <a:t>at the </a:t>
            </a:r>
            <a:r>
              <a:rPr lang="en-US" b="1" baseline="0" dirty="0" err="1" smtClean="0"/>
              <a:t>refseq</a:t>
            </a:r>
            <a:r>
              <a:rPr lang="en-US" b="0" baseline="0" dirty="0" smtClean="0"/>
              <a:t>, or taxonomic level, and on the </a:t>
            </a:r>
            <a:r>
              <a:rPr lang="en-US" b="1" baseline="0" dirty="0" smtClean="0"/>
              <a:t>right</a:t>
            </a:r>
            <a:r>
              <a:rPr lang="en-US" b="0" baseline="0" dirty="0" smtClean="0"/>
              <a:t> is plotting the same data that has now been binned into subsystem4 groups</a:t>
            </a:r>
            <a:endParaRPr lang="en-US" dirty="0" smtClean="0"/>
          </a:p>
          <a:p>
            <a:pPr marL="685800" marR="0" lvl="1"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The</a:t>
            </a:r>
            <a:r>
              <a:rPr lang="en-US" baseline="0" dirty="0" smtClean="0"/>
              <a:t> samples fall into the </a:t>
            </a:r>
            <a:r>
              <a:rPr lang="en-US" dirty="0" smtClean="0"/>
              <a:t>same </a:t>
            </a:r>
            <a:r>
              <a:rPr lang="en-US" b="1" dirty="0" smtClean="0"/>
              <a:t>four</a:t>
            </a:r>
            <a:r>
              <a:rPr lang="en-US" dirty="0" smtClean="0"/>
              <a:t> inferred subgroups that</a:t>
            </a:r>
            <a:r>
              <a:rPr lang="en-US" baseline="0" dirty="0" smtClean="0"/>
              <a:t> were shown by hierarchical clustering on the previous plot, and these, again, correspond to different subtypes of the disease condition</a:t>
            </a:r>
            <a:endParaRPr lang="en-US" dirty="0" smtClean="0"/>
          </a:p>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endParaRPr lang="en-US" dirty="0" smtClean="0"/>
          </a:p>
          <a:p>
            <a:pPr marL="228600" indent="-228600">
              <a:buFont typeface="+mj-lt"/>
              <a:buAutoNum type="arabicPeriod"/>
            </a:pPr>
            <a:r>
              <a:rPr lang="en-US" dirty="0" smtClean="0"/>
              <a:t>The major split on component</a:t>
            </a:r>
            <a:r>
              <a:rPr lang="en-US" baseline="0" dirty="0" smtClean="0"/>
              <a:t> one is still between the healthy and dysbiotic BV state, but in this case there is </a:t>
            </a:r>
            <a:r>
              <a:rPr lang="en-US" b="1" baseline="0" dirty="0" smtClean="0"/>
              <a:t>b</a:t>
            </a:r>
            <a:r>
              <a:rPr lang="en-US" b="1" dirty="0" smtClean="0"/>
              <a:t>etter</a:t>
            </a:r>
            <a:r>
              <a:rPr lang="en-US" dirty="0" smtClean="0"/>
              <a:t> </a:t>
            </a:r>
            <a:r>
              <a:rPr lang="en-US" b="1" dirty="0" smtClean="0"/>
              <a:t>separation </a:t>
            </a:r>
            <a:r>
              <a:rPr lang="en-US" dirty="0" smtClean="0"/>
              <a:t>- larger PC1 (41% vs 52%)</a:t>
            </a:r>
          </a:p>
          <a:p>
            <a:pPr marL="685800" lvl="1" indent="-228600">
              <a:buFont typeface="+mj-lt"/>
              <a:buAutoNum type="arabicPeriod"/>
            </a:pPr>
            <a:r>
              <a:rPr lang="en-US" b="0" dirty="0" smtClean="0"/>
              <a:t>This</a:t>
            </a:r>
            <a:r>
              <a:rPr lang="en-US" b="0" baseline="0" dirty="0" smtClean="0"/>
              <a:t> suggests two key conclusions</a:t>
            </a:r>
          </a:p>
          <a:p>
            <a:pPr marL="1143000" marR="0" lvl="2"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0" baseline="0" dirty="0" smtClean="0"/>
              <a:t>1. That there is a r</a:t>
            </a:r>
            <a:r>
              <a:rPr lang="en-US" dirty="0" smtClean="0"/>
              <a:t>edundancy in functions </a:t>
            </a:r>
            <a:r>
              <a:rPr lang="en-US" b="1" dirty="0" smtClean="0"/>
              <a:t>despite differences in</a:t>
            </a:r>
            <a:r>
              <a:rPr lang="en-US" b="1" baseline="0" dirty="0" smtClean="0"/>
              <a:t> taxonomic </a:t>
            </a:r>
            <a:r>
              <a:rPr lang="en-US" b="0" baseline="0" dirty="0" smtClean="0"/>
              <a:t>composition. In other words,</a:t>
            </a:r>
            <a:r>
              <a:rPr lang="en-US" dirty="0" smtClean="0"/>
              <a:t> different species can contribute to the same functions</a:t>
            </a:r>
            <a:endParaRPr lang="en-US" b="0" baseline="0" dirty="0" smtClean="0"/>
          </a:p>
          <a:p>
            <a:pPr marL="1143000" marR="0" lvl="2"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0" baseline="0" dirty="0" smtClean="0"/>
              <a:t>2. That </a:t>
            </a:r>
            <a:r>
              <a:rPr lang="en-US" sz="1200" b="0" baseline="0" dirty="0" smtClean="0">
                <a:ea typeface="ＭＳ Ｐゴシック" charset="-128"/>
              </a:rPr>
              <a:t>these conserved</a:t>
            </a:r>
            <a:r>
              <a:rPr lang="en-US" altLang="en-US" sz="1200" dirty="0" smtClean="0">
                <a:ea typeface="ＭＳ Ｐゴシック" charset="-128"/>
              </a:rPr>
              <a:t> biochemical functions are the major unit of interest contributing to the condition (rather than individual genes)</a:t>
            </a:r>
          </a:p>
          <a:p>
            <a:pPr marL="228600" marR="0" lvl="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This is starting</a:t>
            </a:r>
            <a:r>
              <a:rPr lang="en-US" baseline="0" dirty="0" smtClean="0"/>
              <a:t> to think of the system as a </a:t>
            </a:r>
            <a:r>
              <a:rPr lang="en-US" b="1" baseline="0" dirty="0" smtClean="0"/>
              <a:t>m</a:t>
            </a:r>
            <a:r>
              <a:rPr lang="en-US" b="1" dirty="0" smtClean="0"/>
              <a:t>eta-organism</a:t>
            </a:r>
            <a:r>
              <a:rPr lang="en-US" dirty="0" smtClean="0"/>
              <a:t> instead of individuals</a:t>
            </a:r>
            <a:r>
              <a:rPr lang="en-US" baseline="0" dirty="0" smtClean="0"/>
              <a:t> in a community</a:t>
            </a:r>
            <a:endParaRPr lang="en-US"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25</a:t>
            </a:fld>
            <a:endParaRPr lang="en-US" altLang="en-US"/>
          </a:p>
        </p:txBody>
      </p:sp>
    </p:spTree>
    <p:extLst>
      <p:ext uri="{BB962C8B-B14F-4D97-AF65-F5344CB8AC3E}">
        <p14:creationId xmlns:p14="http://schemas.microsoft.com/office/powerpoint/2010/main" val="471789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smtClean="0"/>
              <a:t>One outstanding question I had was once we’d identified two BV subgroups, was </a:t>
            </a:r>
            <a:r>
              <a:rPr lang="en-CA" baseline="0" dirty="0" smtClean="0"/>
              <a:t>to find out which</a:t>
            </a:r>
            <a:r>
              <a:rPr lang="en-US" baseline="0" dirty="0" smtClean="0"/>
              <a:t> specific functions were different between them</a:t>
            </a:r>
          </a:p>
          <a:p>
            <a:pPr marL="228600" indent="-228600">
              <a:buFont typeface="+mj-lt"/>
              <a:buAutoNum type="arabicPeriod"/>
            </a:pPr>
            <a:r>
              <a:rPr lang="en-US" baseline="0" dirty="0" smtClean="0"/>
              <a:t>For this I used </a:t>
            </a:r>
            <a:r>
              <a:rPr lang="en-US" b="1" baseline="0" dirty="0" err="1" smtClean="0"/>
              <a:t>ALDEx</a:t>
            </a:r>
            <a:r>
              <a:rPr lang="en-US" b="0" baseline="0" dirty="0" smtClean="0"/>
              <a:t> which uses principles of Compositional Data Analysis and effect sizes to infer differences between groups</a:t>
            </a:r>
          </a:p>
          <a:p>
            <a:pPr marL="228600" indent="-228600">
              <a:buFont typeface="+mj-lt"/>
              <a:buAutoNum type="arabicPeriod"/>
            </a:pPr>
            <a:r>
              <a:rPr lang="en-US" b="0" baseline="0" dirty="0" smtClean="0"/>
              <a:t>The </a:t>
            </a:r>
            <a:r>
              <a:rPr lang="en-US" b="1" baseline="0" dirty="0" smtClean="0"/>
              <a:t>effect size</a:t>
            </a:r>
            <a:r>
              <a:rPr lang="en-US" b="0" baseline="0" dirty="0" smtClean="0"/>
              <a:t> is a a ratio of the between-condition difference over the within condition variance</a:t>
            </a:r>
            <a:endParaRPr lang="en-US" baseline="0" dirty="0" smtClean="0"/>
          </a:p>
          <a:p>
            <a:pPr marL="685800" marR="0" lvl="1"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aseline="0" dirty="0" smtClean="0"/>
              <a:t>Each dot is an individual function plotted by a higher level group. On the x-axis is the </a:t>
            </a:r>
            <a:r>
              <a:rPr lang="en-US" b="1" baseline="0" dirty="0" smtClean="0"/>
              <a:t>Effect size</a:t>
            </a:r>
            <a:r>
              <a:rPr lang="en-US" b="0" baseline="0" dirty="0" smtClean="0"/>
              <a:t> as a way to </a:t>
            </a:r>
            <a:r>
              <a:rPr lang="en-US" b="1" baseline="0" dirty="0" smtClean="0"/>
              <a:t>visualize the magnitude of the change</a:t>
            </a:r>
          </a:p>
          <a:p>
            <a:pPr marL="1143000" lvl="2" indent="-228600">
              <a:buFont typeface="+mj-lt"/>
              <a:buAutoNum type="arabicPeriod"/>
            </a:pPr>
            <a:r>
              <a:rPr lang="en-US" baseline="0" dirty="0" smtClean="0"/>
              <a:t>Colored dots (red or blue for each condition) are significantly different</a:t>
            </a:r>
          </a:p>
          <a:p>
            <a:pPr marL="685800" lvl="1" indent="-228600">
              <a:buFont typeface="+mj-lt"/>
              <a:buAutoNum type="arabicPeriod"/>
            </a:pPr>
            <a:r>
              <a:rPr lang="en-US" b="0" baseline="0" dirty="0" smtClean="0"/>
              <a:t>Some differences are</a:t>
            </a:r>
            <a:r>
              <a:rPr lang="en-CA" b="0" baseline="0" dirty="0" smtClean="0"/>
              <a:t> </a:t>
            </a:r>
            <a:r>
              <a:rPr lang="en-CA" b="1" baseline="0" dirty="0" smtClean="0"/>
              <a:t>metabolic</a:t>
            </a:r>
            <a:r>
              <a:rPr lang="en-CA" b="0" baseline="0" dirty="0" smtClean="0"/>
              <a:t> (which we expectedly see in the </a:t>
            </a:r>
            <a:r>
              <a:rPr lang="en-CA" b="0" baseline="0" dirty="0" err="1" smtClean="0"/>
              <a:t>metabolome</a:t>
            </a:r>
            <a:r>
              <a:rPr lang="en-CA" b="0" baseline="0" dirty="0" smtClean="0"/>
              <a:t>) </a:t>
            </a:r>
            <a:r>
              <a:rPr lang="en-US" b="0" baseline="0" dirty="0" smtClean="0"/>
              <a:t>and some are </a:t>
            </a:r>
            <a:r>
              <a:rPr lang="en-CA" b="1" baseline="0" dirty="0" smtClean="0"/>
              <a:t>structural </a:t>
            </a:r>
            <a:r>
              <a:rPr lang="en-CA" b="0" baseline="0" dirty="0" smtClean="0"/>
              <a:t>(which we would not see in the metabolize analysis)</a:t>
            </a:r>
            <a:endParaRPr lang="en-US" b="1" baseline="0" dirty="0" smtClean="0"/>
          </a:p>
          <a:p>
            <a:pPr marL="228600" lvl="0" indent="-228600">
              <a:buFont typeface="+mj-lt"/>
              <a:buAutoNum type="arabicPeriod"/>
            </a:pPr>
            <a:endParaRPr lang="en-US" b="1"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26</a:t>
            </a:fld>
            <a:endParaRPr lang="en-US" altLang="en-US"/>
          </a:p>
        </p:txBody>
      </p:sp>
    </p:spTree>
    <p:extLst>
      <p:ext uri="{BB962C8B-B14F-4D97-AF65-F5344CB8AC3E}">
        <p14:creationId xmlns:p14="http://schemas.microsoft.com/office/powerpoint/2010/main" val="663633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29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36</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37</a:t>
            </a:fld>
            <a:endParaRPr lang="en-US"/>
          </a:p>
        </p:txBody>
      </p:sp>
    </p:spTree>
    <p:extLst>
      <p:ext uri="{BB962C8B-B14F-4D97-AF65-F5344CB8AC3E}">
        <p14:creationId xmlns:p14="http://schemas.microsoft.com/office/powerpoint/2010/main" val="9680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D07C1582-049A-4147-8677-FD1D686F8424}" type="datetime1">
              <a:rPr lang="en-CA" smtClean="0"/>
              <a:t>17-09-13</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F67A2AFF-0B75-7140-8A23-BD2E4A75C42D}" type="datetime1">
              <a:rPr lang="en-CA" smtClean="0"/>
              <a:t>17-09-13</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E49452C5-BF5A-3942-A37D-778E0E8653A9}" type="datetime1">
              <a:rPr lang="en-CA" smtClean="0"/>
              <a:t>17-09-13</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E55C47D4-4CDB-A94A-B79B-F87B67C99FAD}" type="datetime1">
              <a:rPr lang="en-CA" smtClean="0"/>
              <a:t>17-09-13</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67F2C53B-51B7-584D-9A06-2FE9031117B2}" type="datetime1">
              <a:rPr lang="en-CA" smtClean="0"/>
              <a:t>17-09-13</a:t>
            </a:fld>
            <a:endParaRPr lang="en-US"/>
          </a:p>
        </p:txBody>
      </p:sp>
      <p:sp>
        <p:nvSpPr>
          <p:cNvPr id="5" name="Footer Placeholder 4"/>
          <p:cNvSpPr>
            <a:spLocks noGrp="1"/>
          </p:cNvSpPr>
          <p:nvPr>
            <p:ph type="ftr" sz="quarter" idx="11"/>
          </p:nvPr>
        </p:nvSpPr>
        <p:spPr/>
        <p:txBody>
          <a:bodyPr/>
          <a:lstStyle/>
          <a:p>
            <a:r>
              <a:rPr lang="en-US" smtClean="0"/>
              <a:t>EBI-Hinxton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8FE6CEC0-C301-E64D-83F1-70052C5DBD47}" type="datetime1">
              <a:rPr lang="en-CA" smtClean="0"/>
              <a:t>17-09-13</a:t>
            </a:fld>
            <a:endParaRPr lang="en-US"/>
          </a:p>
        </p:txBody>
      </p:sp>
      <p:sp>
        <p:nvSpPr>
          <p:cNvPr id="6" name="Footer Placeholder 5"/>
          <p:cNvSpPr>
            <a:spLocks noGrp="1"/>
          </p:cNvSpPr>
          <p:nvPr>
            <p:ph type="ftr" sz="quarter" idx="11"/>
          </p:nvPr>
        </p:nvSpPr>
        <p:spPr/>
        <p:txBody>
          <a:bodyPr/>
          <a:lstStyle/>
          <a:p>
            <a:r>
              <a:rPr lang="en-US" smtClean="0"/>
              <a:t>EBI-Hinxton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B44EC5B4-1722-7647-BAF1-F58C1E0B292E}" type="datetime1">
              <a:rPr lang="en-CA" smtClean="0"/>
              <a:t>17-09-13</a:t>
            </a:fld>
            <a:endParaRPr lang="en-US"/>
          </a:p>
        </p:txBody>
      </p:sp>
      <p:sp>
        <p:nvSpPr>
          <p:cNvPr id="8" name="Footer Placeholder 7"/>
          <p:cNvSpPr>
            <a:spLocks noGrp="1"/>
          </p:cNvSpPr>
          <p:nvPr>
            <p:ph type="ftr" sz="quarter" idx="11"/>
          </p:nvPr>
        </p:nvSpPr>
        <p:spPr/>
        <p:txBody>
          <a:bodyPr/>
          <a:lstStyle/>
          <a:p>
            <a:r>
              <a:rPr lang="en-US" smtClean="0"/>
              <a:t>EBI-Hinxton 2017</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A417BFEE-B11D-5849-9D5E-B32A4F43B531}" type="datetime1">
              <a:rPr lang="en-CA" smtClean="0"/>
              <a:t>17-09-13</a:t>
            </a:fld>
            <a:endParaRPr lang="en-US"/>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3D711B-1E82-A548-BBE3-88931D0C6987}" type="datetime1">
              <a:rPr lang="en-CA" smtClean="0"/>
              <a:t>17-09-13</a:t>
            </a:fld>
            <a:endParaRPr lang="en-US"/>
          </a:p>
        </p:txBody>
      </p:sp>
      <p:sp>
        <p:nvSpPr>
          <p:cNvPr id="3" name="Footer Placeholder 2"/>
          <p:cNvSpPr>
            <a:spLocks noGrp="1"/>
          </p:cNvSpPr>
          <p:nvPr>
            <p:ph type="ftr" sz="quarter" idx="11"/>
          </p:nvPr>
        </p:nvSpPr>
        <p:spPr/>
        <p:txBody>
          <a:bodyPr/>
          <a:lstStyle/>
          <a:p>
            <a:r>
              <a:rPr lang="en-US" smtClean="0"/>
              <a:t>EBI-Hinxton 2017</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AA1C9E0C-D156-4E48-BED1-8945F5553A92}" type="datetime1">
              <a:rPr lang="en-CA" smtClean="0"/>
              <a:t>17-09-13</a:t>
            </a:fld>
            <a:endParaRPr lang="en-US"/>
          </a:p>
        </p:txBody>
      </p:sp>
      <p:sp>
        <p:nvSpPr>
          <p:cNvPr id="6" name="Footer Placeholder 5"/>
          <p:cNvSpPr>
            <a:spLocks noGrp="1"/>
          </p:cNvSpPr>
          <p:nvPr>
            <p:ph type="ftr" sz="quarter" idx="11"/>
          </p:nvPr>
        </p:nvSpPr>
        <p:spPr/>
        <p:txBody>
          <a:bodyPr/>
          <a:lstStyle/>
          <a:p>
            <a:r>
              <a:rPr lang="en-US" smtClean="0"/>
              <a:t>EBI-Hinxton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A7D69F89-1E05-9843-8D86-EB40B640749D}" type="datetime1">
              <a:rPr lang="en-CA" smtClean="0"/>
              <a:t>17-09-13</a:t>
            </a:fld>
            <a:endParaRPr lang="en-US"/>
          </a:p>
        </p:txBody>
      </p:sp>
      <p:sp>
        <p:nvSpPr>
          <p:cNvPr id="6" name="Footer Placeholder 5"/>
          <p:cNvSpPr>
            <a:spLocks noGrp="1"/>
          </p:cNvSpPr>
          <p:nvPr>
            <p:ph type="ftr" sz="quarter" idx="11"/>
          </p:nvPr>
        </p:nvSpPr>
        <p:spPr/>
        <p:txBody>
          <a:bodyPr/>
          <a:lstStyle/>
          <a:p>
            <a:r>
              <a:rPr lang="en-US" smtClean="0"/>
              <a:t>EBI-Hinxton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AB8798-642B-B042-92DE-1F4787577C81}" type="datetime1">
              <a:rPr lang="en-CA" smtClean="0"/>
              <a:t>17-09-13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EBI-Hinxton 2017</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 Id="rId3" Type="http://schemas.openxmlformats.org/officeDocument/2006/relationships/image" Target="../media/image38.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3.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4618" y="3886200"/>
            <a:ext cx="8455821" cy="1730829"/>
          </a:xfrm>
          <a:prstGeom prst="rect">
            <a:avLst/>
          </a:prstGeom>
        </p:spPr>
      </p:pic>
      <p:sp>
        <p:nvSpPr>
          <p:cNvPr id="2" name="Title 1"/>
          <p:cNvSpPr>
            <a:spLocks noGrp="1"/>
          </p:cNvSpPr>
          <p:nvPr>
            <p:ph type="ctrTitle"/>
          </p:nvPr>
        </p:nvSpPr>
        <p:spPr/>
        <p:txBody>
          <a:bodyPr>
            <a:normAutofit fontScale="90000"/>
          </a:bodyPr>
          <a:lstStyle/>
          <a:p>
            <a:r>
              <a:rPr lang="en-US" dirty="0"/>
              <a:t>Analyzing meta-genomes and meta-</a:t>
            </a:r>
            <a:r>
              <a:rPr lang="en-US" dirty="0" err="1"/>
              <a:t>transcriptomes</a:t>
            </a:r>
            <a:r>
              <a:rPr lang="en-US" dirty="0"/>
              <a:t> using compositional data methods</a:t>
            </a:r>
          </a:p>
        </p:txBody>
      </p:sp>
      <p:sp>
        <p:nvSpPr>
          <p:cNvPr id="3" name="Subtitle 2"/>
          <p:cNvSpPr>
            <a:spLocks noGrp="1"/>
          </p:cNvSpPr>
          <p:nvPr>
            <p:ph type="subTitle" idx="1"/>
          </p:nvPr>
        </p:nvSpPr>
        <p:spPr/>
        <p:txBody>
          <a:bodyPr>
            <a:normAutofit/>
          </a:bodyPr>
          <a:lstStyle/>
          <a:p>
            <a:r>
              <a:rPr lang="en-US" dirty="0" smtClean="0"/>
              <a:t>Greg Gloor</a:t>
            </a:r>
          </a:p>
          <a:p>
            <a:r>
              <a:rPr lang="en-US" sz="2400" dirty="0" smtClean="0"/>
              <a:t>Department </a:t>
            </a:r>
            <a:r>
              <a:rPr lang="en-US" sz="2400" dirty="0" smtClean="0"/>
              <a:t>of Biochemistry</a:t>
            </a:r>
          </a:p>
          <a:p>
            <a:r>
              <a:rPr lang="en-US" sz="2400" dirty="0" smtClean="0"/>
              <a:t>University of </a:t>
            </a:r>
            <a:r>
              <a:rPr lang="en-US" sz="2400" dirty="0" smtClean="0"/>
              <a:t>Western Ontario</a:t>
            </a:r>
            <a:endParaRPr lang="en-US" sz="2400"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0"/>
          <p:cNvPicPr>
            <a:picLocks noChangeAspect="1"/>
          </p:cNvPicPr>
          <p:nvPr/>
        </p:nvPicPr>
        <p:blipFill rotWithShape="1">
          <a:blip r:embed="rId3">
            <a:extLst>
              <a:ext uri="{28A0092B-C50C-407E-A947-70E740481C1C}">
                <a14:useLocalDpi xmlns:a14="http://schemas.microsoft.com/office/drawing/2010/main" val="0"/>
              </a:ext>
            </a:extLst>
          </a:blip>
          <a:srcRect l="2646" r="9127"/>
          <a:stretch/>
        </p:blipFill>
        <p:spPr bwMode="auto">
          <a:xfrm>
            <a:off x="241904" y="1619250"/>
            <a:ext cx="8067525"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Title 1"/>
          <p:cNvSpPr>
            <a:spLocks noGrp="1"/>
          </p:cNvSpPr>
          <p:nvPr>
            <p:ph type="title"/>
          </p:nvPr>
        </p:nvSpPr>
        <p:spPr/>
        <p:txBody>
          <a:bodyPr/>
          <a:lstStyle/>
          <a:p>
            <a:pPr eaLnBrk="1" hangingPunct="1"/>
            <a:r>
              <a:rPr lang="en-US" smtClean="0">
                <a:latin typeface="Calibri" charset="0"/>
              </a:rPr>
              <a:t>We imagine</a:t>
            </a:r>
            <a:endParaRPr lang="en-US" dirty="0">
              <a:latin typeface="Calibri" charset="0"/>
            </a:endParaRPr>
          </a:p>
        </p:txBody>
      </p:sp>
      <p:sp>
        <p:nvSpPr>
          <p:cNvPr id="6" name="Rectangle 5"/>
          <p:cNvSpPr/>
          <p:nvPr/>
        </p:nvSpPr>
        <p:spPr>
          <a:xfrm>
            <a:off x="819150" y="4381500"/>
            <a:ext cx="1593850" cy="1552575"/>
          </a:xfrm>
          <a:prstGeom prst="rect">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388" name="TextBox 1"/>
          <p:cNvSpPr txBox="1">
            <a:spLocks noChangeArrowheads="1"/>
          </p:cNvSpPr>
          <p:nvPr/>
        </p:nvSpPr>
        <p:spPr bwMode="auto">
          <a:xfrm>
            <a:off x="3276600" y="3470275"/>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89" name="TextBox 6"/>
          <p:cNvSpPr txBox="1">
            <a:spLocks noChangeArrowheads="1"/>
          </p:cNvSpPr>
          <p:nvPr/>
        </p:nvSpPr>
        <p:spPr bwMode="auto">
          <a:xfrm>
            <a:off x="6696075" y="2568575"/>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90" name="TextBox 7"/>
          <p:cNvSpPr txBox="1">
            <a:spLocks noChangeArrowheads="1"/>
          </p:cNvSpPr>
          <p:nvPr/>
        </p:nvSpPr>
        <p:spPr bwMode="auto">
          <a:xfrm>
            <a:off x="1766888" y="5521325"/>
            <a:ext cx="1857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91" name="TextBox 8"/>
          <p:cNvSpPr txBox="1">
            <a:spLocks noChangeArrowheads="1"/>
          </p:cNvSpPr>
          <p:nvPr/>
        </p:nvSpPr>
        <p:spPr bwMode="auto">
          <a:xfrm>
            <a:off x="5810250" y="4381500"/>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2" name="Footer Placeholder 1"/>
          <p:cNvSpPr>
            <a:spLocks noGrp="1"/>
          </p:cNvSpPr>
          <p:nvPr>
            <p:ph type="ftr" sz="quarter" idx="11"/>
          </p:nvPr>
        </p:nvSpPr>
        <p:spPr/>
        <p:txBody>
          <a:bodyPr/>
          <a:lstStyle/>
          <a:p>
            <a:r>
              <a:rPr lang="en-US" smtClean="0"/>
              <a:t>EBI-Hinxton 2017</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96123838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a:latin typeface="Calibri" charset="0"/>
              </a:rPr>
              <a:t>Counting our things</a:t>
            </a:r>
          </a:p>
        </p:txBody>
      </p:sp>
      <p:sp>
        <p:nvSpPr>
          <p:cNvPr id="30723" name="Content Placeholder 2"/>
          <p:cNvSpPr>
            <a:spLocks noGrp="1"/>
          </p:cNvSpPr>
          <p:nvPr>
            <p:ph idx="1"/>
          </p:nvPr>
        </p:nvSpPr>
        <p:spPr>
          <a:xfrm>
            <a:off x="1400175" y="3927475"/>
            <a:ext cx="6161088" cy="2644775"/>
          </a:xfrm>
        </p:spPr>
        <p:txBody>
          <a:bodyPr/>
          <a:lstStyle/>
          <a:p>
            <a:pPr eaLnBrk="1" hangingPunct="1">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sp>
        <p:nvSpPr>
          <p:cNvPr id="1843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5134175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a:latin typeface="Calibri" charset="0"/>
              </a:rPr>
              <a:t>HTS is not counting</a:t>
            </a:r>
          </a:p>
        </p:txBody>
      </p:sp>
      <p:pic>
        <p:nvPicPr>
          <p:cNvPr id="1945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498600"/>
            <a:ext cx="53086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Box 2"/>
          <p:cNvSpPr txBox="1">
            <a:spLocks noChangeArrowheads="1"/>
          </p:cNvSpPr>
          <p:nvPr/>
        </p:nvSpPr>
        <p:spPr bwMode="auto">
          <a:xfrm>
            <a:off x="457200" y="4335928"/>
            <a:ext cx="8229600" cy="17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285750" indent="-285750">
              <a:buFont typeface="Arial"/>
              <a:buChar char="•"/>
              <a:defRPr/>
            </a:pPr>
            <a:r>
              <a:rPr lang="en-US" dirty="0" smtClean="0"/>
              <a:t>Sequencing machines randomly sample the environment with a fixed capacity</a:t>
            </a:r>
          </a:p>
          <a:p>
            <a:pPr marL="1028700" lvl="1">
              <a:buFont typeface="Arial"/>
              <a:buChar char="•"/>
              <a:defRPr/>
            </a:pPr>
            <a:r>
              <a:rPr lang="en-US" dirty="0" smtClean="0"/>
              <a:t>Cannot just ‘add one more read’ forever</a:t>
            </a:r>
          </a:p>
          <a:p>
            <a:pPr marL="1028700" lvl="1">
              <a:buFont typeface="Arial"/>
              <a:buChar char="•"/>
              <a:defRPr/>
            </a:pPr>
            <a:r>
              <a:rPr lang="en-US" dirty="0"/>
              <a:t>They </a:t>
            </a:r>
            <a:r>
              <a:rPr lang="en-US" b="1" u="sng" dirty="0"/>
              <a:t>do not </a:t>
            </a:r>
            <a:r>
              <a:rPr lang="en-US" dirty="0"/>
              <a:t>deliver counts </a:t>
            </a:r>
          </a:p>
          <a:p>
            <a:pPr marL="1028700" lvl="1">
              <a:buFont typeface="Arial"/>
              <a:buChar char="•"/>
              <a:defRPr/>
            </a:pPr>
            <a:r>
              <a:rPr lang="en-US" dirty="0" smtClean="0"/>
              <a:t>Values are probabilities scaled by the total number of reads</a:t>
            </a:r>
            <a:endParaRPr lang="en-US" dirty="0"/>
          </a:p>
          <a:p>
            <a:pPr marL="1028700" lvl="1">
              <a:buFont typeface="Arial"/>
              <a:buChar char="•"/>
              <a:defRPr/>
            </a:pPr>
            <a:r>
              <a:rPr lang="en-US" dirty="0" smtClean="0"/>
              <a:t>Any total is equivalent to any other</a:t>
            </a:r>
          </a:p>
          <a:p>
            <a:pPr marL="285750">
              <a:buFont typeface="Arial"/>
              <a:buChar char="•"/>
              <a:defRPr/>
            </a:pPr>
            <a:endParaRPr lang="en-US" dirty="0" smtClean="0"/>
          </a:p>
        </p:txBody>
      </p:sp>
      <p:sp>
        <p:nvSpPr>
          <p:cNvPr id="2" name="TextBox 1"/>
          <p:cNvSpPr txBox="1"/>
          <p:nvPr/>
        </p:nvSpPr>
        <p:spPr>
          <a:xfrm>
            <a:off x="6207125" y="5916915"/>
            <a:ext cx="2480166" cy="646331"/>
          </a:xfrm>
          <a:prstGeom prst="rect">
            <a:avLst/>
          </a:prstGeom>
          <a:noFill/>
        </p:spPr>
        <p:txBody>
          <a:bodyPr wrap="none">
            <a:spAutoFit/>
          </a:bodyPr>
          <a:lstStyle/>
          <a:p>
            <a:pPr>
              <a:defRPr/>
            </a:pPr>
            <a:r>
              <a:rPr lang="en-US" sz="1200" dirty="0" smtClean="0">
                <a:solidFill>
                  <a:schemeClr val="tx1">
                    <a:lumMod val="50000"/>
                    <a:lumOff val="50000"/>
                  </a:schemeClr>
                </a:solidFill>
              </a:rPr>
              <a:t>Friedman 2012 </a:t>
            </a:r>
            <a:r>
              <a:rPr lang="en-US" sz="1200" dirty="0" err="1" smtClean="0">
                <a:solidFill>
                  <a:schemeClr val="tx1">
                    <a:lumMod val="50000"/>
                    <a:lumOff val="50000"/>
                  </a:schemeClr>
                </a:solidFill>
              </a:rPr>
              <a:t>PLoS</a:t>
            </a:r>
            <a:r>
              <a:rPr lang="en-US" sz="1200" dirty="0" smtClean="0">
                <a:solidFill>
                  <a:schemeClr val="tx1">
                    <a:lumMod val="50000"/>
                    <a:lumOff val="50000"/>
                  </a:schemeClr>
                </a:solidFill>
              </a:rPr>
              <a:t> Comp Bio</a:t>
            </a:r>
          </a:p>
          <a:p>
            <a:pPr>
              <a:defRPr/>
            </a:pPr>
            <a:r>
              <a:rPr lang="en-US" sz="1200" dirty="0" smtClean="0">
                <a:solidFill>
                  <a:schemeClr val="tx1">
                    <a:lumMod val="50000"/>
                    <a:lumOff val="50000"/>
                  </a:schemeClr>
                </a:solidFill>
              </a:rPr>
              <a:t>Gloor</a:t>
            </a:r>
            <a:r>
              <a:rPr lang="en-US" sz="1200" dirty="0">
                <a:solidFill>
                  <a:schemeClr val="tx1">
                    <a:lumMod val="50000"/>
                    <a:lumOff val="50000"/>
                  </a:schemeClr>
                </a:solidFill>
              </a:rPr>
              <a:t>, et al. 2016. Ann Epidemiology</a:t>
            </a:r>
          </a:p>
          <a:p>
            <a:pPr>
              <a:defRPr/>
            </a:pPr>
            <a:r>
              <a:rPr lang="en-US" sz="1200" dirty="0">
                <a:solidFill>
                  <a:schemeClr val="tx1">
                    <a:lumMod val="50000"/>
                    <a:lumOff val="50000"/>
                  </a:schemeClr>
                </a:solidFill>
              </a:rPr>
              <a:t>Gloor, et al. 2016. Can J. Micro</a:t>
            </a:r>
          </a:p>
        </p:txBody>
      </p:sp>
      <p:sp>
        <p:nvSpPr>
          <p:cNvPr id="19461"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Footer Placeholder 2"/>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24384645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normAutofit fontScale="90000"/>
          </a:bodyPr>
          <a:lstStyle/>
          <a:p>
            <a:pPr eaLnBrk="1" hangingPunct="1"/>
            <a:r>
              <a:rPr lang="en-US" dirty="0" smtClean="0">
                <a:latin typeface="Calibri" charset="0"/>
              </a:rPr>
              <a:t>Proportions have strange properties</a:t>
            </a:r>
            <a:endParaRPr lang="en-US" dirty="0">
              <a:latin typeface="Calibri" charset="0"/>
            </a:endParaRPr>
          </a:p>
        </p:txBody>
      </p:sp>
      <p:sp>
        <p:nvSpPr>
          <p:cNvPr id="20483" name="TextBox 8"/>
          <p:cNvSpPr txBox="1">
            <a:spLocks noChangeArrowheads="1"/>
          </p:cNvSpPr>
          <p:nvPr/>
        </p:nvSpPr>
        <p:spPr bwMode="auto">
          <a:xfrm>
            <a:off x="5214470" y="3667125"/>
            <a:ext cx="3618379"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a:t>Constant sum of 1000</a:t>
            </a:r>
            <a:endParaRPr lang="en-US" sz="1800" dirty="0"/>
          </a:p>
          <a:p>
            <a:pPr eaLnBrk="1" hangingPunct="1"/>
            <a:r>
              <a:rPr lang="en-US" sz="1800" dirty="0"/>
              <a:t>Constant sum operations:</a:t>
            </a:r>
          </a:p>
          <a:p>
            <a:pPr lvl="1" eaLnBrk="1" hangingPunct="1">
              <a:buFont typeface="Wingdings" charset="0"/>
              <a:buChar char="Ø"/>
            </a:pPr>
            <a:r>
              <a:rPr lang="en-US" sz="1600" dirty="0"/>
              <a:t>Count normalization</a:t>
            </a:r>
          </a:p>
          <a:p>
            <a:pPr lvl="1" eaLnBrk="1" hangingPunct="1">
              <a:buFont typeface="Wingdings" charset="0"/>
              <a:buChar char="Ø"/>
            </a:pPr>
            <a:r>
              <a:rPr lang="en-US" sz="1600" dirty="0"/>
              <a:t>Rarefaction</a:t>
            </a:r>
          </a:p>
          <a:p>
            <a:pPr lvl="1" eaLnBrk="1" hangingPunct="1">
              <a:buFont typeface="Wingdings" charset="0"/>
              <a:buChar char="Ø"/>
            </a:pPr>
            <a:r>
              <a:rPr lang="en-US" sz="1600" dirty="0"/>
              <a:t>Proportion</a:t>
            </a:r>
          </a:p>
          <a:p>
            <a:pPr lvl="1" eaLnBrk="1" hangingPunct="1">
              <a:buFont typeface="Wingdings" charset="0"/>
              <a:buChar char="Ø"/>
            </a:pPr>
            <a:r>
              <a:rPr lang="en-US" sz="1600" dirty="0"/>
              <a:t>percentage, relative abundance </a:t>
            </a:r>
          </a:p>
          <a:p>
            <a:pPr lvl="1" eaLnBrk="1" hangingPunct="1">
              <a:buFont typeface="Wingdings" charset="0"/>
              <a:buChar char="Ø"/>
            </a:pPr>
            <a:r>
              <a:rPr lang="en-US" sz="1600" dirty="0"/>
              <a:t>RNA-</a:t>
            </a:r>
            <a:r>
              <a:rPr lang="en-US" sz="1600" dirty="0" err="1"/>
              <a:t>seq</a:t>
            </a:r>
            <a:r>
              <a:rPr lang="en-US" sz="1600" dirty="0"/>
              <a:t>, </a:t>
            </a:r>
            <a:r>
              <a:rPr lang="en-US" sz="1600" dirty="0" err="1"/>
              <a:t>metagenomics</a:t>
            </a:r>
            <a:r>
              <a:rPr lang="en-US" sz="1600" dirty="0"/>
              <a:t>, tag-sequencing</a:t>
            </a:r>
          </a:p>
        </p:txBody>
      </p:sp>
      <p:sp>
        <p:nvSpPr>
          <p:cNvPr id="6" name="TextBox 5"/>
          <p:cNvSpPr txBox="1"/>
          <p:nvPr/>
        </p:nvSpPr>
        <p:spPr>
          <a:xfrm>
            <a:off x="6207125" y="6037263"/>
            <a:ext cx="2479675" cy="461962"/>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20485"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33490608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my data are not affected </a:t>
            </a:r>
            <a:r>
              <a:rPr lang="is-IS" dirty="0" smtClean="0"/>
              <a:t>…</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smtClean="0"/>
              <a:t>Transcriptome</a:t>
            </a:r>
            <a:endParaRPr lang="en-US" dirty="0" smtClean="0"/>
          </a:p>
          <a:p>
            <a:pPr lvl="1"/>
            <a:r>
              <a:rPr lang="en-US" dirty="0" smtClean="0"/>
              <a:t>Remove </a:t>
            </a:r>
            <a:r>
              <a:rPr lang="en-US" dirty="0" err="1" smtClean="0"/>
              <a:t>rRNA</a:t>
            </a:r>
            <a:r>
              <a:rPr lang="en-US" dirty="0" smtClean="0"/>
              <a:t>, </a:t>
            </a:r>
            <a:r>
              <a:rPr lang="en-US" dirty="0" err="1" smtClean="0"/>
              <a:t>tRNA</a:t>
            </a:r>
            <a:r>
              <a:rPr lang="en-US" dirty="0" smtClean="0"/>
              <a:t>, </a:t>
            </a:r>
            <a:r>
              <a:rPr lang="en-US" dirty="0" err="1" smtClean="0"/>
              <a:t>snRNA</a:t>
            </a:r>
            <a:r>
              <a:rPr lang="en-US" dirty="0" smtClean="0"/>
              <a:t>, etc.</a:t>
            </a:r>
          </a:p>
          <a:p>
            <a:pPr lvl="1"/>
            <a:r>
              <a:rPr lang="en-US" dirty="0" smtClean="0"/>
              <a:t>Or only mRNA, </a:t>
            </a:r>
            <a:r>
              <a:rPr lang="en-US" dirty="0" err="1" smtClean="0"/>
              <a:t>snRNA</a:t>
            </a:r>
            <a:r>
              <a:rPr lang="en-US" dirty="0" smtClean="0"/>
              <a:t>, </a:t>
            </a:r>
            <a:r>
              <a:rPr lang="en-US" dirty="0" err="1" smtClean="0"/>
              <a:t>tRNA</a:t>
            </a:r>
            <a:r>
              <a:rPr lang="en-US" dirty="0" smtClean="0"/>
              <a:t>, etc.</a:t>
            </a:r>
          </a:p>
          <a:p>
            <a:pPr lvl="1"/>
            <a:r>
              <a:rPr lang="en-US" dirty="0" smtClean="0"/>
              <a:t>Different amounts of RNA in the system</a:t>
            </a:r>
            <a:endParaRPr lang="en-US" dirty="0"/>
          </a:p>
          <a:p>
            <a:r>
              <a:rPr lang="en-US" dirty="0" smtClean="0"/>
              <a:t>Marker gene sequencing</a:t>
            </a:r>
          </a:p>
          <a:p>
            <a:pPr lvl="1"/>
            <a:r>
              <a:rPr lang="en-US" dirty="0" smtClean="0"/>
              <a:t>Primer bias</a:t>
            </a:r>
          </a:p>
          <a:p>
            <a:pPr lvl="1"/>
            <a:r>
              <a:rPr lang="en-US" dirty="0" smtClean="0"/>
              <a:t>Remove low-counts, singletons, </a:t>
            </a:r>
            <a:r>
              <a:rPr lang="en-US" dirty="0" err="1" smtClean="0"/>
              <a:t>sparsity</a:t>
            </a:r>
            <a:r>
              <a:rPr lang="en-US" dirty="0" smtClean="0"/>
              <a:t>, chimeras, etc.</a:t>
            </a:r>
          </a:p>
          <a:p>
            <a:pPr lvl="1"/>
            <a:r>
              <a:rPr lang="en-US" dirty="0" smtClean="0"/>
              <a:t>Total bacterial load varies</a:t>
            </a:r>
          </a:p>
          <a:p>
            <a:pPr lvl="1"/>
            <a:r>
              <a:rPr lang="en-US" dirty="0" smtClean="0"/>
              <a:t>Asymmetry of occurrence</a:t>
            </a:r>
          </a:p>
          <a:p>
            <a:r>
              <a:rPr lang="en-US" dirty="0" err="1" smtClean="0"/>
              <a:t>Metagenome</a:t>
            </a:r>
            <a:endParaRPr lang="en-US" dirty="0" smtClean="0"/>
          </a:p>
          <a:p>
            <a:pPr lvl="1"/>
            <a:r>
              <a:rPr lang="en-US" dirty="0" smtClean="0"/>
              <a:t>Total bacterial load varies</a:t>
            </a:r>
          </a:p>
          <a:p>
            <a:pPr lvl="1"/>
            <a:r>
              <a:rPr lang="en-US" dirty="0" smtClean="0"/>
              <a:t>DNA isolation bias</a:t>
            </a:r>
          </a:p>
          <a:p>
            <a:pPr lvl="1"/>
            <a:r>
              <a:rPr lang="en-US" dirty="0"/>
              <a:t>Asymmetry of </a:t>
            </a:r>
            <a:r>
              <a:rPr lang="en-US" dirty="0" smtClean="0"/>
              <a:t>occurrence</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21100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CoDa</a:t>
            </a:r>
            <a:endParaRPr lang="en-US" dirty="0"/>
          </a:p>
        </p:txBody>
      </p:sp>
      <p:sp>
        <p:nvSpPr>
          <p:cNvPr id="3" name="Content Placeholder 2"/>
          <p:cNvSpPr>
            <a:spLocks noGrp="1"/>
          </p:cNvSpPr>
          <p:nvPr>
            <p:ph idx="1"/>
          </p:nvPr>
        </p:nvSpPr>
        <p:spPr>
          <a:xfrm>
            <a:off x="457200" y="1600200"/>
            <a:ext cx="5414682" cy="4525963"/>
          </a:xfrm>
        </p:spPr>
        <p:txBody>
          <a:bodyPr>
            <a:normAutofit fontScale="85000" lnSpcReduction="1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a:solidFill>
                  <a:schemeClr val="bg1">
                    <a:lumMod val="65000"/>
                  </a:schemeClr>
                </a:solidFill>
              </a:rPr>
              <a:t>negative binomial, rarefaction, </a:t>
            </a:r>
            <a:r>
              <a:rPr lang="en-US" dirty="0" smtClean="0">
                <a:solidFill>
                  <a:schemeClr val="bg1">
                    <a:lumMod val="65000"/>
                  </a:schemeClr>
                </a:solidFill>
              </a:rPr>
              <a:t>ZIG</a:t>
            </a:r>
            <a:endParaRPr lang="en-US" dirty="0">
              <a:solidFill>
                <a:schemeClr val="bg1">
                  <a:lumMod val="65000"/>
                </a:schemeClr>
              </a:solidFill>
            </a:endParaRPr>
          </a:p>
          <a:p>
            <a:endParaRPr lang="en-US" dirty="0"/>
          </a:p>
          <a:p>
            <a:r>
              <a:rPr lang="en-US" b="1" dirty="0" smtClean="0"/>
              <a:t>The solution is to work in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083332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dirty="0" err="1" smtClean="0">
                <a:latin typeface="Calibri" charset="0"/>
              </a:rPr>
              <a:t>CoDa</a:t>
            </a:r>
            <a:r>
              <a:rPr lang="en-US" dirty="0" smtClean="0">
                <a:latin typeface="Calibri" charset="0"/>
              </a:rPr>
              <a:t> properties and the </a:t>
            </a:r>
            <a:r>
              <a:rPr lang="en-US" dirty="0">
                <a:latin typeface="Calibri" charset="0"/>
              </a:rPr>
              <a:t>*</a:t>
            </a:r>
            <a:r>
              <a:rPr lang="en-US" dirty="0" err="1" smtClean="0">
                <a:latin typeface="Calibri" charset="0"/>
              </a:rPr>
              <a:t>lr</a:t>
            </a:r>
            <a:endParaRPr lang="en-US" dirty="0">
              <a:latin typeface="Calibri" charset="0"/>
            </a:endParaRPr>
          </a:p>
        </p:txBody>
      </p:sp>
      <p:sp>
        <p:nvSpPr>
          <p:cNvPr id="21506"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21507"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21508"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17" name="TextBox 16"/>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21" name="TextBox 20"/>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22" name="TextBox 21"/>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23" name="TextBox 22"/>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24" name="TextBox 23"/>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25" name="TextBox 24"/>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21516" name="TextBox 14"/>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21517" name="Content Placeholder 27" descr="TLA_3D.pdf"/>
          <p:cNvPicPr>
            <a:picLocks noGrp="1" noChangeAspect="1"/>
          </p:cNvPicPr>
          <p:nvPr>
            <p:ph idx="1"/>
          </p:nvPr>
        </p:nvPicPr>
        <p:blipFill>
          <a:blip r:embed="rId3">
            <a:extLst>
              <a:ext uri="{28A0092B-C50C-407E-A947-70E740481C1C}">
                <a14:useLocalDpi xmlns:a14="http://schemas.microsoft.com/office/drawing/2010/main" val="0"/>
              </a:ext>
            </a:extLst>
          </a:blip>
          <a:srcRect t="-32494" b="-32494"/>
          <a:stretch>
            <a:fillRect/>
          </a:stretch>
        </p:blipFill>
        <p:spPr>
          <a:xfrm>
            <a:off x="1587500" y="927100"/>
            <a:ext cx="5984875" cy="3290888"/>
          </a:xfrm>
        </p:spPr>
      </p:pic>
      <p:sp>
        <p:nvSpPr>
          <p:cNvPr id="21518" name="TextBox 25"/>
          <p:cNvSpPr txBox="1">
            <a:spLocks noChangeArrowheads="1"/>
          </p:cNvSpPr>
          <p:nvPr/>
        </p:nvSpPr>
        <p:spPr bwMode="auto">
          <a:xfrm>
            <a:off x="1442357" y="3490913"/>
            <a:ext cx="584998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sz="2000" dirty="0"/>
              <a:t>Simplex: one fewer </a:t>
            </a:r>
            <a:r>
              <a:rPr lang="en-US" sz="2000" dirty="0" smtClean="0"/>
              <a:t>dimensions </a:t>
            </a:r>
            <a:r>
              <a:rPr lang="en-US" sz="2000" dirty="0"/>
              <a:t>than </a:t>
            </a:r>
            <a:r>
              <a:rPr lang="en-US" sz="2000" dirty="0" smtClean="0"/>
              <a:t>variables</a:t>
            </a:r>
            <a:endParaRPr lang="en-US" sz="2000" dirty="0"/>
          </a:p>
          <a:p>
            <a:pPr eaLnBrk="1" hangingPunct="1">
              <a:buFont typeface="Arial" charset="0"/>
              <a:buChar char="•"/>
            </a:pPr>
            <a:r>
              <a:rPr lang="en-US" sz="2000" dirty="0" smtClean="0"/>
              <a:t>Problems remain </a:t>
            </a:r>
            <a:r>
              <a:rPr lang="en-US" sz="2000" dirty="0"/>
              <a:t>regardless of dimension</a:t>
            </a:r>
          </a:p>
          <a:p>
            <a:pPr algn="ctr" fontAlgn="auto">
              <a:spcBef>
                <a:spcPts val="0"/>
              </a:spcBef>
              <a:spcAft>
                <a:spcPts val="0"/>
              </a:spcAft>
              <a:defRPr/>
            </a:pPr>
            <a:endParaRPr lang="en-US" sz="2000" dirty="0" smtClean="0"/>
          </a:p>
          <a:p>
            <a:pPr algn="ctr" fontAlgn="auto">
              <a:spcBef>
                <a:spcPts val="0"/>
              </a:spcBef>
              <a:spcAft>
                <a:spcPts val="0"/>
              </a:spcAft>
              <a:defRPr/>
            </a:pPr>
            <a:r>
              <a:rPr lang="en-US" sz="2000" dirty="0" smtClean="0"/>
              <a:t>X </a:t>
            </a:r>
            <a:r>
              <a:rPr lang="en-US" sz="2000" dirty="0"/>
              <a:t>= [ x</a:t>
            </a:r>
            <a:r>
              <a:rPr lang="en-US" sz="2000" baseline="-25000" dirty="0"/>
              <a:t>1</a:t>
            </a:r>
            <a:r>
              <a:rPr lang="en-US" sz="2000" dirty="0"/>
              <a:t>, x</a:t>
            </a:r>
            <a:r>
              <a:rPr lang="en-US" sz="2000" baseline="-25000" dirty="0"/>
              <a:t>2</a:t>
            </a:r>
            <a:r>
              <a:rPr lang="en-US" sz="2000" dirty="0"/>
              <a:t>, </a:t>
            </a:r>
            <a:r>
              <a:rPr lang="is-IS" sz="2000" dirty="0"/>
              <a:t>… x</a:t>
            </a:r>
            <a:r>
              <a:rPr lang="is-IS" sz="2000" baseline="-25000" dirty="0"/>
              <a:t>D</a:t>
            </a:r>
            <a:r>
              <a:rPr lang="is-IS" sz="2000" dirty="0"/>
              <a:t> ], </a:t>
            </a:r>
            <a:r>
              <a:rPr lang="en-US" sz="2000" dirty="0" err="1"/>
              <a:t>g</a:t>
            </a:r>
            <a:r>
              <a:rPr lang="en-US" sz="2000" baseline="-25000" dirty="0" err="1"/>
              <a:t>X</a:t>
            </a:r>
            <a:r>
              <a:rPr lang="en-US" sz="2000" dirty="0"/>
              <a:t> = geometric mean of </a:t>
            </a:r>
            <a:r>
              <a:rPr lang="en-US" sz="2000" dirty="0" smtClean="0"/>
              <a:t>X (or subset)</a:t>
            </a:r>
            <a:endParaRPr lang="is-IS" sz="2000" dirty="0"/>
          </a:p>
          <a:p>
            <a:pPr algn="ctr" fontAlgn="auto">
              <a:spcBef>
                <a:spcPts val="0"/>
              </a:spcBef>
              <a:spcAft>
                <a:spcPts val="0"/>
              </a:spcAft>
              <a:defRPr/>
            </a:pPr>
            <a:r>
              <a:rPr lang="en-US" sz="2000" b="1" dirty="0"/>
              <a:t>*</a:t>
            </a:r>
            <a:r>
              <a:rPr lang="en-US" sz="2000" b="1" dirty="0" err="1" smtClean="0"/>
              <a:t>lr</a:t>
            </a:r>
            <a:r>
              <a:rPr lang="en-US" sz="2000" b="1" dirty="0"/>
              <a:t>(x) = [ log(x</a:t>
            </a:r>
            <a:r>
              <a:rPr lang="en-US" sz="2000" b="1" baseline="-25000" dirty="0"/>
              <a:t>1</a:t>
            </a:r>
            <a:r>
              <a:rPr lang="en-US" sz="2000" b="1" dirty="0"/>
              <a:t>/</a:t>
            </a:r>
            <a:r>
              <a:rPr lang="en-US" sz="2000" b="1" dirty="0" err="1"/>
              <a:t>g</a:t>
            </a:r>
            <a:r>
              <a:rPr lang="en-US" sz="2000" b="1" baseline="-25000" dirty="0" err="1"/>
              <a:t>X</a:t>
            </a:r>
            <a:r>
              <a:rPr lang="en-US" sz="2000" b="1" dirty="0"/>
              <a:t>), log(x</a:t>
            </a:r>
            <a:r>
              <a:rPr lang="en-US" sz="2000" b="1" baseline="-25000" dirty="0"/>
              <a:t>2</a:t>
            </a:r>
            <a:r>
              <a:rPr lang="en-US" sz="2000" b="1" dirty="0"/>
              <a:t>/</a:t>
            </a:r>
            <a:r>
              <a:rPr lang="en-US" sz="2000" b="1" dirty="0" err="1"/>
              <a:t>g</a:t>
            </a:r>
            <a:r>
              <a:rPr lang="en-US" sz="2000" b="1" baseline="-25000" dirty="0" err="1"/>
              <a:t>X</a:t>
            </a:r>
            <a:r>
              <a:rPr lang="en-US" sz="2000" b="1" dirty="0"/>
              <a:t>), </a:t>
            </a:r>
            <a:r>
              <a:rPr lang="is-IS" sz="2000" b="1" dirty="0"/>
              <a:t>… log(x</a:t>
            </a:r>
            <a:r>
              <a:rPr lang="is-IS" sz="2000" b="1" baseline="-25000" dirty="0"/>
              <a:t>D</a:t>
            </a:r>
            <a:r>
              <a:rPr lang="is-IS" sz="2000" b="1" dirty="0"/>
              <a:t>/g</a:t>
            </a:r>
            <a:r>
              <a:rPr lang="is-IS" sz="2000" b="1" baseline="-25000" dirty="0"/>
              <a:t>X</a:t>
            </a:r>
            <a:r>
              <a:rPr lang="is-IS" sz="2000" b="1" dirty="0"/>
              <a:t>) </a:t>
            </a:r>
            <a:r>
              <a:rPr lang="is-IS" sz="2000" b="1" dirty="0" smtClean="0"/>
              <a:t>]</a:t>
            </a:r>
          </a:p>
          <a:p>
            <a:pPr algn="ctr" fontAlgn="auto">
              <a:spcBef>
                <a:spcPts val="0"/>
              </a:spcBef>
              <a:spcAft>
                <a:spcPts val="0"/>
              </a:spcAft>
              <a:defRPr/>
            </a:pPr>
            <a:endParaRPr lang="is-IS" sz="2000" b="1" dirty="0" smtClean="0"/>
          </a:p>
          <a:p>
            <a:pPr>
              <a:buFont typeface="Arial"/>
              <a:buChar char="•"/>
              <a:defRPr/>
            </a:pPr>
            <a:r>
              <a:rPr lang="is-IS" sz="2000" dirty="0"/>
              <a:t>*</a:t>
            </a:r>
            <a:r>
              <a:rPr lang="is-IS" sz="2000" dirty="0" smtClean="0"/>
              <a:t>lr transformed data are </a:t>
            </a:r>
            <a:r>
              <a:rPr lang="is-IS" sz="2000" dirty="0"/>
              <a:t>scale </a:t>
            </a:r>
            <a:r>
              <a:rPr lang="is-IS" sz="2000" dirty="0" smtClean="0"/>
              <a:t>invariant</a:t>
            </a:r>
          </a:p>
          <a:p>
            <a:pPr>
              <a:buFont typeface="Arial"/>
              <a:buChar char="•"/>
              <a:defRPr/>
            </a:pPr>
            <a:r>
              <a:rPr lang="is-IS" sz="2000" dirty="0" smtClean="0"/>
              <a:t>Formally, all pairs of ratios measured</a:t>
            </a:r>
            <a:endParaRPr lang="is-IS" sz="2000" dirty="0"/>
          </a:p>
          <a:p>
            <a:pPr>
              <a:buFont typeface="Arial"/>
              <a:buChar char="•"/>
              <a:defRPr/>
            </a:pPr>
            <a:r>
              <a:rPr lang="en-CA" sz="2000" dirty="0"/>
              <a:t>Ratios </a:t>
            </a:r>
            <a:r>
              <a:rPr lang="is-IS" sz="2000" dirty="0"/>
              <a:t>are linearly </a:t>
            </a:r>
            <a:r>
              <a:rPr lang="is-IS" sz="2000" dirty="0" smtClean="0"/>
              <a:t>related</a:t>
            </a:r>
          </a:p>
        </p:txBody>
      </p:sp>
      <p:sp>
        <p:nvSpPr>
          <p:cNvPr id="2" name="Footer Placeholder 1"/>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69333286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t>
            </a:r>
            <a:r>
              <a:rPr lang="en-US" dirty="0" smtClean="0"/>
              <a:t>orrelation </a:t>
            </a:r>
            <a:r>
              <a:rPr lang="en-US" dirty="0" smtClean="0"/>
              <a:t>in </a:t>
            </a:r>
            <a:r>
              <a:rPr lang="en-US" dirty="0" err="1" smtClean="0"/>
              <a:t>CoDa</a:t>
            </a:r>
            <a:endParaRPr lang="en-US" dirty="0"/>
          </a:p>
        </p:txBody>
      </p:sp>
      <p:sp>
        <p:nvSpPr>
          <p:cNvPr id="3" name="Content Placeholder 2"/>
          <p:cNvSpPr>
            <a:spLocks noGrp="1"/>
          </p:cNvSpPr>
          <p:nvPr>
            <p:ph idx="1"/>
          </p:nvPr>
        </p:nvSpPr>
        <p:spPr/>
        <p:txBody>
          <a:bodyPr>
            <a:normAutofit fontScale="92500" lnSpcReduction="10000"/>
          </a:bodyPr>
          <a:lstStyle/>
          <a:p>
            <a:r>
              <a:rPr lang="en-US" dirty="0"/>
              <a:t>spurious correlation </a:t>
            </a:r>
            <a:endParaRPr lang="en-US" dirty="0" smtClean="0"/>
          </a:p>
          <a:p>
            <a:pPr lvl="1"/>
            <a:r>
              <a:rPr lang="en-US" dirty="0" smtClean="0"/>
              <a:t>Correlation </a:t>
            </a:r>
            <a:r>
              <a:rPr lang="en-US" dirty="0" smtClean="0"/>
              <a:t>observed </a:t>
            </a:r>
            <a:r>
              <a:rPr lang="en-US" dirty="0"/>
              <a:t>is not the same for the numerical and proportional </a:t>
            </a:r>
            <a:r>
              <a:rPr lang="en-US" dirty="0" smtClean="0"/>
              <a:t>data</a:t>
            </a:r>
          </a:p>
          <a:p>
            <a:pPr lvl="1"/>
            <a:r>
              <a:rPr lang="en-US" dirty="0" smtClean="0"/>
              <a:t>or </a:t>
            </a:r>
            <a:r>
              <a:rPr lang="en-US" dirty="0" smtClean="0"/>
              <a:t>for a subset of that data </a:t>
            </a:r>
            <a:endParaRPr lang="en-US" b="1" dirty="0" smtClean="0"/>
          </a:p>
          <a:p>
            <a:pPr lvl="1"/>
            <a:r>
              <a:rPr lang="en-US" dirty="0" smtClean="0"/>
              <a:t>Whenever any </a:t>
            </a:r>
            <a:r>
              <a:rPr lang="en-US" dirty="0" smtClean="0"/>
              <a:t>two </a:t>
            </a:r>
            <a:r>
              <a:rPr lang="en-US" dirty="0"/>
              <a:t>variables </a:t>
            </a:r>
            <a:r>
              <a:rPr lang="en-US" dirty="0" smtClean="0"/>
              <a:t>that </a:t>
            </a:r>
            <a:r>
              <a:rPr lang="en-US" dirty="0"/>
              <a:t>share a common </a:t>
            </a:r>
            <a:r>
              <a:rPr lang="en-US" dirty="0" smtClean="0"/>
              <a:t>denominator (or a constant sum).</a:t>
            </a:r>
          </a:p>
          <a:p>
            <a:r>
              <a:rPr lang="en-US" dirty="0" smtClean="0"/>
              <a:t>Correlation in these data must maintain a constant </a:t>
            </a:r>
            <a:r>
              <a:rPr lang="en-US" dirty="0" smtClean="0"/>
              <a:t>ratio</a:t>
            </a:r>
          </a:p>
          <a:p>
            <a:pPr lvl="1"/>
            <a:r>
              <a:rPr lang="en-US" dirty="0" smtClean="0"/>
              <a:t>Pearson </a:t>
            </a:r>
            <a:r>
              <a:rPr lang="en-US" dirty="0" smtClean="0"/>
              <a:t>correlation with an intercept of 0 (proportion), or linear line with a slope of 1 (log-ratio)</a:t>
            </a:r>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8694439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0 in the room</a:t>
            </a:r>
            <a:endParaRPr lang="en-US" dirty="0"/>
          </a:p>
        </p:txBody>
      </p:sp>
      <p:sp>
        <p:nvSpPr>
          <p:cNvPr id="3" name="Content Placeholder 2"/>
          <p:cNvSpPr>
            <a:spLocks noGrp="1"/>
          </p:cNvSpPr>
          <p:nvPr>
            <p:ph idx="1"/>
          </p:nvPr>
        </p:nvSpPr>
        <p:spPr>
          <a:xfrm>
            <a:off x="457200" y="1417638"/>
            <a:ext cx="8229600" cy="4525963"/>
          </a:xfrm>
        </p:spPr>
        <p:txBody>
          <a:bodyPr>
            <a:normAutofit fontScale="85000" lnSpcReduction="20000"/>
          </a:bodyPr>
          <a:lstStyle/>
          <a:p>
            <a:r>
              <a:rPr lang="en-US" dirty="0" smtClean="0"/>
              <a:t>0 count can be real – or a non-detect</a:t>
            </a:r>
          </a:p>
          <a:p>
            <a:r>
              <a:rPr lang="en-US" dirty="0" smtClean="0"/>
              <a:t>Sequencing instruments </a:t>
            </a:r>
            <a:r>
              <a:rPr lang="en-US" dirty="0" smtClean="0"/>
              <a:t>deliver scaled probabilities</a:t>
            </a:r>
            <a:endParaRPr lang="en-US" dirty="0" smtClean="0"/>
          </a:p>
          <a:p>
            <a:pPr marL="457200" lvl="1" indent="0">
              <a:buNone/>
            </a:pPr>
            <a:r>
              <a:rPr lang="en-US" sz="2600" i="1" dirty="0"/>
              <a:t>X</a:t>
            </a:r>
            <a:r>
              <a:rPr lang="en-US" sz="2600" dirty="0" smtClean="0"/>
              <a:t>=[</a:t>
            </a:r>
            <a:r>
              <a:rPr lang="en-US" sz="2600" i="1" dirty="0" smtClean="0"/>
              <a:t>x</a:t>
            </a:r>
            <a:r>
              <a:rPr lang="en-US" sz="2600" i="1" baseline="-25000" dirty="0" smtClean="0"/>
              <a:t>1</a:t>
            </a:r>
            <a:r>
              <a:rPr lang="en-US" sz="2600" i="1" dirty="0" smtClean="0"/>
              <a:t>,x</a:t>
            </a:r>
            <a:r>
              <a:rPr lang="en-US" sz="2600" i="1" baseline="-25000" dirty="0" smtClean="0"/>
              <a:t>2</a:t>
            </a:r>
            <a:r>
              <a:rPr lang="en-US" sz="2600" i="1" dirty="0" smtClean="0"/>
              <a:t>,x</a:t>
            </a:r>
            <a:r>
              <a:rPr lang="en-US" sz="2600" i="1" baseline="-25000" dirty="0" smtClean="0"/>
              <a:t>i</a:t>
            </a:r>
            <a:r>
              <a:rPr lang="en-US" sz="2600" i="1" dirty="0" smtClean="0"/>
              <a:t> </a:t>
            </a:r>
            <a:r>
              <a:rPr lang="is-IS" sz="2600" i="1" dirty="0"/>
              <a:t>… </a:t>
            </a:r>
            <a:r>
              <a:rPr lang="is-IS" sz="2600" i="1" dirty="0" smtClean="0"/>
              <a:t>x</a:t>
            </a:r>
            <a:r>
              <a:rPr lang="is-IS" sz="2600" i="1" baseline="-25000" dirty="0" smtClean="0"/>
              <a:t>D</a:t>
            </a:r>
            <a:r>
              <a:rPr lang="is-IS" sz="2600" dirty="0" smtClean="0"/>
              <a:t>] = </a:t>
            </a:r>
            <a:r>
              <a:rPr lang="en-US" sz="2600" dirty="0" smtClean="0"/>
              <a:t>[</a:t>
            </a:r>
            <a:r>
              <a:rPr lang="en-US" sz="2600" i="1" dirty="0" smtClean="0"/>
              <a:t>p</a:t>
            </a:r>
            <a:r>
              <a:rPr lang="en-US" sz="2600" i="1" baseline="-25000" dirty="0" smtClean="0"/>
              <a:t>1</a:t>
            </a:r>
            <a:r>
              <a:rPr lang="en-US" sz="2600" i="1" dirty="0" smtClean="0"/>
              <a:t>,p</a:t>
            </a:r>
            <a:r>
              <a:rPr lang="en-US" sz="2600" i="1" baseline="-25000" dirty="0" smtClean="0"/>
              <a:t>2</a:t>
            </a:r>
            <a:r>
              <a:rPr lang="en-US" sz="2600" i="1" dirty="0" smtClean="0"/>
              <a:t>,p</a:t>
            </a:r>
            <a:r>
              <a:rPr lang="en-US" sz="2600" i="1" baseline="-25000" dirty="0" smtClean="0"/>
              <a:t>i</a:t>
            </a:r>
            <a:r>
              <a:rPr lang="en-US" sz="2600" i="1" dirty="0" smtClean="0"/>
              <a:t> </a:t>
            </a:r>
            <a:r>
              <a:rPr lang="is-IS" sz="2600" i="1" dirty="0"/>
              <a:t>… </a:t>
            </a:r>
            <a:r>
              <a:rPr lang="is-IS" sz="2600" i="1" dirty="0" smtClean="0"/>
              <a:t>p</a:t>
            </a:r>
            <a:r>
              <a:rPr lang="is-IS" sz="2600" i="1" baseline="-25000" dirty="0" smtClean="0"/>
              <a:t>D</a:t>
            </a:r>
            <a:r>
              <a:rPr lang="is-IS" sz="2600" dirty="0" smtClean="0"/>
              <a:t>]</a:t>
            </a:r>
            <a:r>
              <a:rPr lang="en-US" sz="2600" i="1" dirty="0" smtClean="0"/>
              <a:t>α</a:t>
            </a:r>
            <a:r>
              <a:rPr lang="en-US" sz="2600" dirty="0" smtClean="0"/>
              <a:t> ; </a:t>
            </a:r>
            <a:r>
              <a:rPr lang="en-US" sz="2600" i="1" dirty="0"/>
              <a:t>α</a:t>
            </a:r>
            <a:r>
              <a:rPr lang="en-US" sz="2600" dirty="0"/>
              <a:t>=</a:t>
            </a:r>
            <a:r>
              <a:rPr lang="en-US" sz="2600" b="1" dirty="0" smtClean="0"/>
              <a:t>Σ</a:t>
            </a:r>
            <a:r>
              <a:rPr lang="en-US" sz="2600" i="1" dirty="0" smtClean="0"/>
              <a:t>X; </a:t>
            </a:r>
            <a:r>
              <a:rPr lang="en-US" sz="2600" b="1" dirty="0" smtClean="0"/>
              <a:t>Σ</a:t>
            </a:r>
            <a:r>
              <a:rPr lang="en-US" sz="2600" i="1" dirty="0" smtClean="0"/>
              <a:t>P</a:t>
            </a:r>
            <a:r>
              <a:rPr lang="en-US" sz="2600" dirty="0" smtClean="0"/>
              <a:t>=1</a:t>
            </a:r>
            <a:endParaRPr lang="is-IS" sz="2600" dirty="0"/>
          </a:p>
          <a:p>
            <a:pPr marL="457200" lvl="1" indent="0">
              <a:buNone/>
            </a:pPr>
            <a:r>
              <a:rPr lang="en-US" sz="2600" i="1" dirty="0" smtClean="0"/>
              <a:t>x</a:t>
            </a:r>
            <a:r>
              <a:rPr lang="en-US" sz="2600" i="1" baseline="-25000" dirty="0" smtClean="0"/>
              <a:t>i</a:t>
            </a:r>
            <a:r>
              <a:rPr lang="en-US" sz="2600" dirty="0" smtClean="0"/>
              <a:t> = ( </a:t>
            </a:r>
            <a:r>
              <a:rPr lang="en-US" sz="2600" i="1" dirty="0" smtClean="0"/>
              <a:t>P</a:t>
            </a:r>
            <a:r>
              <a:rPr lang="en-US" sz="2600" i="1" baseline="-25000" dirty="0" smtClean="0"/>
              <a:t>i</a:t>
            </a:r>
            <a:r>
              <a:rPr lang="en-US" sz="2600" dirty="0" smtClean="0"/>
              <a:t> |</a:t>
            </a:r>
            <a:r>
              <a:rPr lang="en-US" sz="2600" i="1" dirty="0" smtClean="0"/>
              <a:t> 𝑓</a:t>
            </a:r>
            <a:r>
              <a:rPr lang="en-US" sz="2600" i="1" baseline="-25000" dirty="0" err="1" smtClean="0"/>
              <a:t>i</a:t>
            </a:r>
            <a:r>
              <a:rPr lang="en-US" sz="2600" i="1" baseline="-25000" dirty="0" smtClean="0"/>
              <a:t> </a:t>
            </a:r>
            <a:r>
              <a:rPr lang="en-US" sz="2600" dirty="0" smtClean="0"/>
              <a:t>)</a:t>
            </a:r>
            <a:r>
              <a:rPr lang="en-US" sz="2600" i="1" dirty="0" smtClean="0"/>
              <a:t>α</a:t>
            </a:r>
          </a:p>
          <a:p>
            <a:pPr marL="457200" lvl="1" indent="0">
              <a:buNone/>
            </a:pPr>
            <a:endParaRPr lang="en-US" sz="2600" i="1" dirty="0" smtClean="0"/>
          </a:p>
          <a:p>
            <a:r>
              <a:rPr lang="en-US" dirty="0" smtClean="0"/>
              <a:t>Our approach (ALDEx2)</a:t>
            </a:r>
          </a:p>
          <a:p>
            <a:pPr lvl="1"/>
            <a:r>
              <a:rPr lang="en-US" i="1" dirty="0"/>
              <a:t>p</a:t>
            </a:r>
            <a:r>
              <a:rPr lang="en-US" i="1" baseline="-25000" dirty="0" smtClean="0"/>
              <a:t>i </a:t>
            </a:r>
            <a:r>
              <a:rPr lang="en-US" dirty="0" smtClean="0"/>
              <a:t>= 0 </a:t>
            </a:r>
            <a:r>
              <a:rPr lang="en-US" dirty="0"/>
              <a:t>is very strong assumption; [</a:t>
            </a:r>
            <a:r>
              <a:rPr lang="en-US" i="1" dirty="0"/>
              <a:t>P</a:t>
            </a:r>
            <a:r>
              <a:rPr lang="en-US" i="1" baseline="-25000" dirty="0"/>
              <a:t>i </a:t>
            </a:r>
            <a:r>
              <a:rPr lang="en-US" dirty="0"/>
              <a:t>&gt;</a:t>
            </a:r>
            <a:r>
              <a:rPr lang="en-US" i="1" dirty="0"/>
              <a:t> </a:t>
            </a:r>
            <a:r>
              <a:rPr lang="en-US" dirty="0"/>
              <a:t>0,</a:t>
            </a:r>
            <a:r>
              <a:rPr lang="en-US" i="1" dirty="0"/>
              <a:t> P</a:t>
            </a:r>
            <a:r>
              <a:rPr lang="en-US" i="1" baseline="-25000" dirty="0"/>
              <a:t>i </a:t>
            </a:r>
            <a:r>
              <a:rPr lang="en-US" dirty="0"/>
              <a:t>→0</a:t>
            </a:r>
            <a:r>
              <a:rPr lang="en-US" dirty="0" smtClean="0"/>
              <a:t>]</a:t>
            </a:r>
          </a:p>
          <a:p>
            <a:pPr lvl="1"/>
            <a:r>
              <a:rPr lang="en-US" dirty="0" smtClean="0"/>
              <a:t>Generate a Bayesian posterior distribution of probabilities for each count in each sample; </a:t>
            </a:r>
            <a:r>
              <a:rPr lang="en-US" dirty="0" err="1" smtClean="0"/>
              <a:t>clr</a:t>
            </a:r>
            <a:r>
              <a:rPr lang="en-US" dirty="0" smtClean="0"/>
              <a:t> transform the distribution; perform analyses on each element in the distribution; report expected values</a:t>
            </a:r>
          </a:p>
          <a:p>
            <a:pPr lvl="1"/>
            <a:r>
              <a:rPr lang="en-US" dirty="0" smtClean="0"/>
              <a:t>Dramatically reduces false positives with little or no loss of sensitivity for essentially any </a:t>
            </a:r>
            <a:r>
              <a:rPr lang="en-US" dirty="0" err="1" smtClean="0"/>
              <a:t>seq’omics</a:t>
            </a:r>
            <a:r>
              <a:rPr lang="en-US" dirty="0" smtClean="0"/>
              <a:t> dataset</a:t>
            </a:r>
          </a:p>
          <a:p>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TextBox 4"/>
          <p:cNvSpPr txBox="1"/>
          <p:nvPr/>
        </p:nvSpPr>
        <p:spPr>
          <a:xfrm>
            <a:off x="6191833" y="5968925"/>
            <a:ext cx="2159566" cy="738664"/>
          </a:xfrm>
          <a:prstGeom prst="rect">
            <a:avLst/>
          </a:prstGeom>
          <a:noFill/>
        </p:spPr>
        <p:txBody>
          <a:bodyPr wrap="none" rtlCol="0">
            <a:spAutoFit/>
          </a:bodyPr>
          <a:lstStyle/>
          <a:p>
            <a:r>
              <a:rPr lang="en-US" sz="1400" dirty="0" err="1" smtClean="0"/>
              <a:t>Fernandes</a:t>
            </a:r>
            <a:r>
              <a:rPr lang="en-US" sz="1400" dirty="0" smtClean="0"/>
              <a:t>, </a:t>
            </a:r>
            <a:r>
              <a:rPr lang="en-US" sz="1400" dirty="0" err="1" smtClean="0"/>
              <a:t>PLoS</a:t>
            </a:r>
            <a:r>
              <a:rPr lang="en-US" sz="1400" dirty="0" smtClean="0"/>
              <a:t> ONE 2013</a:t>
            </a:r>
          </a:p>
          <a:p>
            <a:r>
              <a:rPr lang="en-US" sz="1400" dirty="0" smtClean="0"/>
              <a:t>Gloor, </a:t>
            </a:r>
            <a:r>
              <a:rPr lang="en-US" sz="1400" dirty="0" err="1" smtClean="0"/>
              <a:t>Aus</a:t>
            </a:r>
            <a:r>
              <a:rPr lang="en-US" sz="1400" dirty="0" smtClean="0"/>
              <a:t> J. Stat. 2016</a:t>
            </a:r>
          </a:p>
          <a:p>
            <a:r>
              <a:rPr lang="en-US" sz="1400" dirty="0" err="1" smtClean="0"/>
              <a:t>Thorsen</a:t>
            </a:r>
            <a:r>
              <a:rPr lang="en-US" sz="1400" dirty="0" smtClean="0"/>
              <a:t>, </a:t>
            </a:r>
            <a:r>
              <a:rPr lang="en-US" sz="1400" dirty="0" err="1" smtClean="0"/>
              <a:t>Microbiome</a:t>
            </a:r>
            <a:r>
              <a:rPr lang="en-US" sz="1400" dirty="0" smtClean="0"/>
              <a:t> 2016</a:t>
            </a:r>
            <a:endParaRPr lang="en-US" sz="1400" dirty="0"/>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8655480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Examine </a:t>
            </a:r>
            <a:r>
              <a:rPr lang="en-US" b="1" u="sng" dirty="0" smtClean="0">
                <a:solidFill>
                  <a:schemeClr val="accent2">
                    <a:lumMod val="50000"/>
                  </a:schemeClr>
                </a:solidFill>
                <a:ea typeface="+mj-ea"/>
                <a:cs typeface="+mj-cs"/>
              </a:rPr>
              <a:t>variance of the </a:t>
            </a:r>
            <a:r>
              <a:rPr lang="en-US" b="1" u="sng" dirty="0" smtClean="0">
                <a:solidFill>
                  <a:schemeClr val="accent2">
                    <a:lumMod val="50000"/>
                  </a:schemeClr>
                </a:solidFill>
                <a:ea typeface="+mj-ea"/>
                <a:cs typeface="+mj-cs"/>
              </a:rPr>
              <a:t>ratios </a:t>
            </a:r>
            <a:r>
              <a:rPr lang="en-US" dirty="0" smtClean="0">
                <a:ea typeface="+mj-ea"/>
                <a:cs typeface="+mj-cs"/>
              </a:rPr>
              <a:t>between </a:t>
            </a:r>
            <a:r>
              <a:rPr lang="en-US" dirty="0" err="1" smtClean="0">
                <a:ea typeface="+mj-ea"/>
                <a:cs typeface="+mj-cs"/>
              </a:rPr>
              <a:t>featues</a:t>
            </a:r>
            <a:endParaRPr lang="en-US" dirty="0">
              <a:ea typeface="+mj-ea"/>
              <a:cs typeface="+mj-cs"/>
            </a:endParaRPr>
          </a:p>
        </p:txBody>
      </p:sp>
      <p:sp>
        <p:nvSpPr>
          <p:cNvPr id="3" name="Content Placeholder 2"/>
          <p:cNvSpPr>
            <a:spLocks noGrp="1"/>
          </p:cNvSpPr>
          <p:nvPr>
            <p:ph idx="1"/>
          </p:nvPr>
        </p:nvSpPr>
        <p:spPr>
          <a:xfrm>
            <a:off x="457200" y="1962150"/>
            <a:ext cx="8229600" cy="4525963"/>
          </a:xfrm>
        </p:spPr>
        <p:txBody>
          <a:bodyPr rtlCol="0">
            <a:normAutofit/>
          </a:bodyPr>
          <a:lstStyle/>
          <a:p>
            <a:pPr eaLnBrk="1" fontAlgn="auto" hangingPunct="1">
              <a:spcAft>
                <a:spcPts val="0"/>
              </a:spcAft>
              <a:buFont typeface="Arial"/>
              <a:buChar char="•"/>
              <a:defRPr/>
            </a:pPr>
            <a:r>
              <a:rPr lang="en-US" dirty="0" smtClean="0">
                <a:ea typeface="+mn-ea"/>
                <a:cs typeface="+mn-cs"/>
              </a:rPr>
              <a:t>Examine variance not abundance</a:t>
            </a:r>
            <a:endParaRPr lang="en-US" dirty="0" smtClean="0">
              <a:ea typeface="+mn-ea"/>
            </a:endParaRPr>
          </a:p>
          <a:p>
            <a:pPr eaLnBrk="1" fontAlgn="auto" hangingPunct="1">
              <a:spcAft>
                <a:spcPts val="0"/>
              </a:spcAft>
              <a:buFont typeface="Arial"/>
              <a:buChar char="•"/>
              <a:defRPr/>
            </a:pPr>
            <a:r>
              <a:rPr lang="en-US" dirty="0" smtClean="0">
                <a:ea typeface="+mn-ea"/>
                <a:cs typeface="+mn-cs"/>
              </a:rPr>
              <a:t>Easily interpret relationships between samples and features</a:t>
            </a:r>
          </a:p>
          <a:p>
            <a:pPr eaLnBrk="1" fontAlgn="auto" hangingPunct="1">
              <a:spcAft>
                <a:spcPts val="0"/>
              </a:spcAft>
              <a:buFont typeface="Arial"/>
              <a:buChar char="•"/>
              <a:defRPr/>
            </a:pPr>
            <a:r>
              <a:rPr lang="en-US" dirty="0" smtClean="0">
                <a:ea typeface="+mn-ea"/>
                <a:cs typeface="+mn-cs"/>
              </a:rPr>
              <a:t>Robust to perturbations</a:t>
            </a:r>
          </a:p>
          <a:p>
            <a:pPr lvl="1" eaLnBrk="1" fontAlgn="auto" hangingPunct="1">
              <a:spcAft>
                <a:spcPts val="0"/>
              </a:spcAft>
              <a:buFont typeface="Arial"/>
              <a:buChar char="•"/>
              <a:defRPr/>
            </a:pPr>
            <a:r>
              <a:rPr lang="en-US" dirty="0" smtClean="0">
                <a:ea typeface="+mn-ea"/>
              </a:rPr>
              <a:t>Exploratory data analysis</a:t>
            </a:r>
          </a:p>
          <a:p>
            <a:pPr lvl="1" eaLnBrk="1" fontAlgn="auto" hangingPunct="1">
              <a:spcAft>
                <a:spcPts val="0"/>
              </a:spcAft>
              <a:buFont typeface="Arial"/>
              <a:buChar char="•"/>
              <a:defRPr/>
            </a:pPr>
            <a:r>
              <a:rPr lang="en-US" dirty="0" smtClean="0">
                <a:ea typeface="+mn-ea"/>
              </a:rPr>
              <a:t>Differential abundance</a:t>
            </a:r>
          </a:p>
          <a:p>
            <a:pPr lvl="1" eaLnBrk="1" fontAlgn="auto" hangingPunct="1">
              <a:spcAft>
                <a:spcPts val="0"/>
              </a:spcAft>
              <a:buFont typeface="Arial"/>
              <a:buChar char="•"/>
              <a:defRPr/>
            </a:pPr>
            <a:r>
              <a:rPr lang="en-US" dirty="0" smtClean="0">
                <a:ea typeface="+mn-ea"/>
              </a:rPr>
              <a:t>Compositional association</a:t>
            </a:r>
          </a:p>
        </p:txBody>
      </p:sp>
      <p:sp>
        <p:nvSpPr>
          <p:cNvPr id="3686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pPr>
              <a:defRPr/>
            </a:pPr>
            <a:r>
              <a:rPr lang="it-IT" smtClean="0"/>
              <a:t>EBI-Hinxton 2017</a:t>
            </a:r>
            <a:endParaRPr lang="en-US"/>
          </a:p>
        </p:txBody>
      </p:sp>
    </p:spTree>
    <p:extLst>
      <p:ext uri="{BB962C8B-B14F-4D97-AF65-F5344CB8AC3E}">
        <p14:creationId xmlns:p14="http://schemas.microsoft.com/office/powerpoint/2010/main" val="42206513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Demonstration of the problem</a:t>
            </a:r>
          </a:p>
          <a:p>
            <a:pPr lvl="1"/>
            <a:r>
              <a:rPr lang="en-US" sz="2000" dirty="0" smtClean="0"/>
              <a:t>Problem applies, without restriction, to meta-genomics, meta-</a:t>
            </a:r>
            <a:r>
              <a:rPr lang="en-US" sz="2000" dirty="0" err="1" smtClean="0"/>
              <a:t>transcriptomics</a:t>
            </a:r>
            <a:r>
              <a:rPr lang="en-US" sz="2000" dirty="0" smtClean="0"/>
              <a:t>, </a:t>
            </a:r>
            <a:r>
              <a:rPr lang="en-US" sz="2000" dirty="0" err="1" smtClean="0"/>
              <a:t>transcriptomics</a:t>
            </a:r>
            <a:r>
              <a:rPr lang="en-US" sz="2000" dirty="0" smtClean="0"/>
              <a:t>, etc.</a:t>
            </a:r>
            <a:endParaRPr lang="en-US" sz="2000" dirty="0" smtClean="0"/>
          </a:p>
          <a:p>
            <a:pPr lvl="1"/>
            <a:r>
              <a:rPr lang="en-US" sz="2000" dirty="0" smtClean="0"/>
              <a:t>Tools in common use sensitive to abundance, not variance</a:t>
            </a:r>
          </a:p>
          <a:p>
            <a:r>
              <a:rPr lang="en-US" dirty="0" smtClean="0"/>
              <a:t>Probabilities and compositions</a:t>
            </a:r>
          </a:p>
          <a:p>
            <a:pPr lvl="1"/>
            <a:r>
              <a:rPr lang="en-US" sz="2000" dirty="0" smtClean="0"/>
              <a:t>Sequencing is not counting</a:t>
            </a:r>
          </a:p>
          <a:p>
            <a:pPr lvl="1"/>
            <a:r>
              <a:rPr lang="en-US" sz="2000" dirty="0" smtClean="0"/>
              <a:t>Sequencing is a fixed-sum random sampling process</a:t>
            </a:r>
          </a:p>
          <a:p>
            <a:r>
              <a:rPr lang="en-US" dirty="0" smtClean="0"/>
              <a:t>Meta-</a:t>
            </a:r>
            <a:r>
              <a:rPr lang="en-US" dirty="0" err="1" smtClean="0"/>
              <a:t>transcriptome</a:t>
            </a:r>
            <a:r>
              <a:rPr lang="en-US" dirty="0" smtClean="0"/>
              <a:t> analysis</a:t>
            </a:r>
          </a:p>
          <a:p>
            <a:pPr lvl="1"/>
            <a:r>
              <a:rPr lang="en-US" sz="2000" dirty="0" smtClean="0"/>
              <a:t>Waste</a:t>
            </a:r>
            <a:r>
              <a:rPr lang="en-US" sz="2000" dirty="0" smtClean="0"/>
              <a:t>-water treatment </a:t>
            </a:r>
            <a:r>
              <a:rPr lang="en-US" sz="2000" dirty="0" smtClean="0"/>
              <a:t>plant</a:t>
            </a:r>
          </a:p>
          <a:p>
            <a:pPr lvl="1"/>
            <a:r>
              <a:rPr lang="en-US" sz="2000" dirty="0"/>
              <a:t>Bacterial </a:t>
            </a:r>
            <a:r>
              <a:rPr lang="en-US" sz="2000" dirty="0" err="1"/>
              <a:t>vaginosis</a:t>
            </a:r>
            <a:endParaRPr lang="en-US" sz="2000" dirty="0"/>
          </a:p>
          <a:p>
            <a:pPr marL="457200" lvl="1" indent="0">
              <a:buNone/>
            </a:pPr>
            <a:endParaRPr lang="en-US" sz="2000"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63694827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Available tools</a:t>
            </a:r>
            <a:endParaRPr lang="en-US" dirty="0">
              <a:ea typeface="+mj-ea"/>
              <a:cs typeface="+mj-cs"/>
            </a:endParaRPr>
          </a:p>
        </p:txBody>
      </p:sp>
      <p:sp>
        <p:nvSpPr>
          <p:cNvPr id="3" name="Content Placeholder 2"/>
          <p:cNvSpPr>
            <a:spLocks noGrp="1"/>
          </p:cNvSpPr>
          <p:nvPr>
            <p:ph idx="1"/>
          </p:nvPr>
        </p:nvSpPr>
        <p:spPr>
          <a:xfrm>
            <a:off x="457200" y="1962151"/>
            <a:ext cx="8229600" cy="3976612"/>
          </a:xfrm>
        </p:spPr>
        <p:txBody>
          <a:bodyPr rtlCol="0">
            <a:normAutofit fontScale="77500" lnSpcReduction="20000"/>
          </a:bodyPr>
          <a:lstStyle/>
          <a:p>
            <a:pPr>
              <a:defRPr/>
            </a:pPr>
            <a:r>
              <a:rPr lang="en-US" dirty="0" smtClean="0"/>
              <a:t>Outliers &amp; filters</a:t>
            </a:r>
          </a:p>
          <a:p>
            <a:pPr lvl="1">
              <a:defRPr/>
            </a:pPr>
            <a:r>
              <a:rPr lang="en-US" dirty="0" err="1"/>
              <a:t>CoDaSeq</a:t>
            </a:r>
            <a:r>
              <a:rPr lang="en-US" dirty="0"/>
              <a:t> (</a:t>
            </a:r>
            <a:r>
              <a:rPr lang="en-US" dirty="0" err="1"/>
              <a:t>github.com</a:t>
            </a:r>
            <a:r>
              <a:rPr lang="en-US" dirty="0"/>
              <a:t>/</a:t>
            </a:r>
            <a:r>
              <a:rPr lang="en-US" dirty="0" err="1"/>
              <a:t>ggloor</a:t>
            </a:r>
            <a:r>
              <a:rPr lang="en-US" dirty="0" smtClean="0"/>
              <a:t>)</a:t>
            </a:r>
            <a:endParaRPr lang="en-US" dirty="0"/>
          </a:p>
          <a:p>
            <a:pPr eaLnBrk="1" fontAlgn="auto" hangingPunct="1">
              <a:spcAft>
                <a:spcPts val="0"/>
              </a:spcAft>
              <a:buFont typeface="Arial"/>
              <a:buChar char="•"/>
              <a:defRPr/>
            </a:pPr>
            <a:r>
              <a:rPr lang="en-US" dirty="0" smtClean="0">
                <a:ea typeface="+mn-ea"/>
                <a:cs typeface="+mn-cs"/>
              </a:rPr>
              <a:t>Exploratory data analysis </a:t>
            </a:r>
          </a:p>
          <a:p>
            <a:pPr lvl="1">
              <a:defRPr/>
            </a:pPr>
            <a:r>
              <a:rPr lang="en-US" dirty="0" smtClean="0"/>
              <a:t>Compositional </a:t>
            </a:r>
            <a:r>
              <a:rPr lang="en-US" dirty="0" err="1" smtClean="0"/>
              <a:t>biplots</a:t>
            </a:r>
            <a:r>
              <a:rPr lang="en-US" dirty="0" smtClean="0"/>
              <a:t> (</a:t>
            </a:r>
            <a:r>
              <a:rPr lang="en-US" dirty="0" err="1" smtClean="0"/>
              <a:t>compostions</a:t>
            </a:r>
            <a:r>
              <a:rPr lang="en-US" dirty="0" smtClean="0"/>
              <a:t> - CRAN)</a:t>
            </a:r>
            <a:endParaRPr lang="en-US" dirty="0" smtClean="0"/>
          </a:p>
          <a:p>
            <a:pPr lvl="1">
              <a:defRPr/>
            </a:pPr>
            <a:r>
              <a:rPr lang="en-US" dirty="0" err="1" smtClean="0">
                <a:ea typeface="+mn-ea"/>
                <a:cs typeface="+mn-cs"/>
              </a:rPr>
              <a:t>omicplotR</a:t>
            </a:r>
            <a:r>
              <a:rPr lang="en-US" dirty="0" smtClean="0">
                <a:ea typeface="+mn-ea"/>
                <a:cs typeface="+mn-cs"/>
              </a:rPr>
              <a:t> (Dan </a:t>
            </a:r>
            <a:r>
              <a:rPr lang="en-US" dirty="0" err="1" smtClean="0">
                <a:ea typeface="+mn-ea"/>
                <a:cs typeface="+mn-cs"/>
              </a:rPr>
              <a:t>Giguere</a:t>
            </a:r>
            <a:r>
              <a:rPr lang="en-US" dirty="0" smtClean="0">
                <a:ea typeface="+mn-ea"/>
                <a:cs typeface="+mn-cs"/>
              </a:rPr>
              <a:t>: </a:t>
            </a:r>
            <a:r>
              <a:rPr lang="en-US" dirty="0" err="1" smtClean="0">
                <a:ea typeface="+mn-ea"/>
                <a:cs typeface="+mn-cs"/>
              </a:rPr>
              <a:t>github.com</a:t>
            </a:r>
            <a:r>
              <a:rPr lang="en-US" dirty="0" smtClean="0">
                <a:ea typeface="+mn-ea"/>
                <a:cs typeface="+mn-cs"/>
              </a:rPr>
              <a:t>/</a:t>
            </a:r>
            <a:r>
              <a:rPr lang="en-US" dirty="0" err="1" smtClean="0">
                <a:ea typeface="+mn-ea"/>
                <a:cs typeface="+mn-cs"/>
              </a:rPr>
              <a:t>dgiguer</a:t>
            </a:r>
            <a:r>
              <a:rPr lang="en-US" dirty="0" smtClean="0">
                <a:ea typeface="+mn-ea"/>
                <a:cs typeface="+mn-cs"/>
              </a:rPr>
              <a:t>/</a:t>
            </a:r>
            <a:r>
              <a:rPr lang="en-US" dirty="0" err="1" smtClean="0">
                <a:ea typeface="+mn-ea"/>
                <a:cs typeface="+mn-cs"/>
              </a:rPr>
              <a:t>omicplotR</a:t>
            </a:r>
            <a:r>
              <a:rPr lang="en-US" dirty="0" smtClean="0">
                <a:ea typeface="+mn-ea"/>
                <a:cs typeface="+mn-cs"/>
              </a:rPr>
              <a:t>/wiki</a:t>
            </a:r>
            <a:r>
              <a:rPr lang="en-US" dirty="0" smtClean="0">
                <a:ea typeface="+mn-ea"/>
                <a:cs typeface="+mn-cs"/>
              </a:rPr>
              <a:t>)</a:t>
            </a:r>
          </a:p>
          <a:p>
            <a:pPr lvl="1">
              <a:defRPr/>
            </a:pPr>
            <a:r>
              <a:rPr lang="en-US" dirty="0" err="1" smtClean="0"/>
              <a:t>philr</a:t>
            </a:r>
            <a:r>
              <a:rPr lang="en-US" dirty="0" smtClean="0"/>
              <a:t> (</a:t>
            </a:r>
            <a:r>
              <a:rPr lang="en-US" dirty="0" err="1" smtClean="0"/>
              <a:t>Bioconductor</a:t>
            </a:r>
            <a:r>
              <a:rPr lang="en-US" dirty="0" smtClean="0"/>
              <a:t>)</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lvl="1">
              <a:defRPr/>
            </a:pPr>
            <a:r>
              <a:rPr lang="en-US" dirty="0" smtClean="0"/>
              <a:t>ALDEx2 (</a:t>
            </a:r>
            <a:r>
              <a:rPr lang="en-US" dirty="0" err="1" smtClean="0"/>
              <a:t>Bioconductor</a:t>
            </a:r>
            <a:r>
              <a:rPr lang="en-US" dirty="0" smtClean="0"/>
              <a:t>)</a:t>
            </a:r>
          </a:p>
          <a:p>
            <a:pPr lvl="1">
              <a:defRPr/>
            </a:pPr>
            <a:r>
              <a:rPr lang="en-US" dirty="0" smtClean="0">
                <a:ea typeface="+mn-ea"/>
                <a:cs typeface="+mn-cs"/>
              </a:rPr>
              <a:t>ANCOM (QIIME)</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Compositional association</a:t>
            </a:r>
          </a:p>
          <a:p>
            <a:pPr lvl="1">
              <a:defRPr/>
            </a:pPr>
            <a:r>
              <a:rPr lang="en-US" dirty="0" err="1" smtClean="0"/>
              <a:t>propr</a:t>
            </a:r>
            <a:r>
              <a:rPr lang="en-US" dirty="0" smtClean="0"/>
              <a:t> (CRAN) </a:t>
            </a:r>
          </a:p>
        </p:txBody>
      </p:sp>
      <p:sp>
        <p:nvSpPr>
          <p:cNvPr id="2355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r>
              <a:rPr lang="en-US" smtClean="0"/>
              <a:t>EBI-Hinxton 2017</a:t>
            </a:r>
            <a:endParaRPr lang="en-US"/>
          </a:p>
        </p:txBody>
      </p:sp>
    </p:spTree>
    <p:extLst>
      <p:ext uri="{BB962C8B-B14F-4D97-AF65-F5344CB8AC3E}">
        <p14:creationId xmlns:p14="http://schemas.microsoft.com/office/powerpoint/2010/main" val="27362908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Meta-</a:t>
            </a:r>
            <a:r>
              <a:rPr lang="en-US" dirty="0" err="1" smtClean="0"/>
              <a:t>transcriptomics</a:t>
            </a:r>
            <a:r>
              <a:rPr lang="en-US" dirty="0" smtClean="0"/>
              <a:t> of ecosystem</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9" name="Content Placeholder 8"/>
          <p:cNvSpPr>
            <a:spLocks noGrp="1"/>
          </p:cNvSpPr>
          <p:nvPr>
            <p:ph idx="1"/>
          </p:nvPr>
        </p:nvSpPr>
        <p:spPr/>
        <p:txBody>
          <a:bodyPr>
            <a:normAutofit fontScale="92500" lnSpcReduction="10000"/>
          </a:bodyPr>
          <a:lstStyle/>
          <a:p>
            <a:r>
              <a:rPr lang="en-US" dirty="0" smtClean="0"/>
              <a:t>Information </a:t>
            </a:r>
            <a:r>
              <a:rPr lang="en-US" dirty="0" smtClean="0"/>
              <a:t>about what is being made ‘at that moment’</a:t>
            </a:r>
          </a:p>
          <a:p>
            <a:r>
              <a:rPr lang="en-US" dirty="0" smtClean="0"/>
              <a:t>Often </a:t>
            </a:r>
            <a:r>
              <a:rPr lang="en-US" dirty="0" smtClean="0"/>
              <a:t>unbalanced</a:t>
            </a:r>
          </a:p>
          <a:p>
            <a:pPr lvl="1"/>
            <a:r>
              <a:rPr lang="en-US" dirty="0" smtClean="0"/>
              <a:t>Both </a:t>
            </a:r>
            <a:r>
              <a:rPr lang="en-US" dirty="0" smtClean="0"/>
              <a:t>absolute and relative abundance of the taxa and their transcripts can change</a:t>
            </a:r>
          </a:p>
          <a:p>
            <a:r>
              <a:rPr lang="en-US" dirty="0" smtClean="0"/>
              <a:t>Different conditions can have different taxonomic compositions</a:t>
            </a:r>
          </a:p>
          <a:p>
            <a:r>
              <a:rPr lang="en-US" dirty="0" smtClean="0"/>
              <a:t>Relative abundance not </a:t>
            </a:r>
            <a:r>
              <a:rPr lang="en-US" dirty="0" smtClean="0"/>
              <a:t>necessarily reflective of 16S </a:t>
            </a:r>
            <a:r>
              <a:rPr lang="en-US" dirty="0" err="1" smtClean="0"/>
              <a:t>rRNA</a:t>
            </a:r>
            <a:r>
              <a:rPr lang="en-US" dirty="0" smtClean="0"/>
              <a:t> gene sequencing or </a:t>
            </a:r>
            <a:r>
              <a:rPr lang="en-US" dirty="0" err="1" smtClean="0"/>
              <a:t>metagenomic</a:t>
            </a:r>
            <a:r>
              <a:rPr lang="en-US" dirty="0" smtClean="0"/>
              <a:t> sequencing</a:t>
            </a:r>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202765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285750" indent="-285750"/>
            <a:r>
              <a:rPr lang="en-US" dirty="0"/>
              <a:t>Meta-</a:t>
            </a:r>
            <a:r>
              <a:rPr lang="en-US" dirty="0" err="1"/>
              <a:t>transcriptome</a:t>
            </a:r>
            <a:r>
              <a:rPr lang="en-US" dirty="0"/>
              <a:t> of samples from refinery wastewater treatment plant </a:t>
            </a:r>
          </a:p>
        </p:txBody>
      </p:sp>
      <p:pic>
        <p:nvPicPr>
          <p:cNvPr id="5" name="Content Placeholder 4" descr="alk_benz.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6" r="-776"/>
          <a:stretch/>
        </p:blipFill>
        <p:spPr>
          <a:xfrm>
            <a:off x="844247" y="1600200"/>
            <a:ext cx="4559905" cy="4525963"/>
          </a:xfrm>
        </p:spPr>
      </p:pic>
      <p:sp>
        <p:nvSpPr>
          <p:cNvPr id="4" name="Footer Placeholder 3"/>
          <p:cNvSpPr>
            <a:spLocks noGrp="1"/>
          </p:cNvSpPr>
          <p:nvPr>
            <p:ph type="ftr" sz="quarter" idx="11"/>
          </p:nvPr>
        </p:nvSpPr>
        <p:spPr/>
        <p:txBody>
          <a:bodyPr/>
          <a:lstStyle/>
          <a:p>
            <a:r>
              <a:rPr lang="en-US" smtClean="0"/>
              <a:t>EBI-Hinxton 2017</a:t>
            </a:r>
            <a:endParaRPr lang="en-US"/>
          </a:p>
        </p:txBody>
      </p:sp>
      <p:sp>
        <p:nvSpPr>
          <p:cNvPr id="6" name="TextBox 5"/>
          <p:cNvSpPr txBox="1"/>
          <p:nvPr/>
        </p:nvSpPr>
        <p:spPr>
          <a:xfrm>
            <a:off x="5309809" y="2052952"/>
            <a:ext cx="3376991" cy="3170099"/>
          </a:xfrm>
          <a:prstGeom prst="rect">
            <a:avLst/>
          </a:prstGeom>
          <a:noFill/>
        </p:spPr>
        <p:txBody>
          <a:bodyPr wrap="square" rtlCol="0">
            <a:spAutoFit/>
          </a:bodyPr>
          <a:lstStyle/>
          <a:p>
            <a:pPr marL="285750" indent="-285750">
              <a:buFont typeface="Arial"/>
              <a:buChar char="•"/>
            </a:pPr>
            <a:r>
              <a:rPr lang="en-US" sz="2000" dirty="0" smtClean="0"/>
              <a:t>grown </a:t>
            </a:r>
            <a:r>
              <a:rPr lang="en-US" sz="2000" dirty="0" smtClean="0"/>
              <a:t>in two carbon sources</a:t>
            </a:r>
            <a:endParaRPr lang="en-US" sz="2000" dirty="0"/>
          </a:p>
          <a:p>
            <a:pPr marL="285750" indent="-285750">
              <a:buFont typeface="Arial"/>
              <a:buChar char="•"/>
            </a:pPr>
            <a:r>
              <a:rPr lang="en-US" sz="2000" dirty="0" smtClean="0"/>
              <a:t>Each point is a gene (&gt;250k)</a:t>
            </a:r>
          </a:p>
          <a:p>
            <a:pPr marL="285750" indent="-285750">
              <a:buFont typeface="Arial"/>
              <a:buChar char="•"/>
            </a:pPr>
            <a:r>
              <a:rPr lang="en-US" sz="2000" dirty="0" smtClean="0"/>
              <a:t>Y-axis is E(difference) between groups</a:t>
            </a:r>
            <a:endParaRPr lang="en-US" sz="2000" dirty="0"/>
          </a:p>
          <a:p>
            <a:pPr marL="285750" indent="-285750">
              <a:buFont typeface="Arial"/>
              <a:buChar char="•"/>
            </a:pPr>
            <a:r>
              <a:rPr lang="en-US" sz="2000" dirty="0" smtClean="0"/>
              <a:t>X-axis is E(dispersion) within group</a:t>
            </a:r>
          </a:p>
          <a:p>
            <a:pPr marL="285750" indent="-285750">
              <a:buFont typeface="Arial"/>
              <a:buChar char="•"/>
            </a:pPr>
            <a:r>
              <a:rPr lang="en-US" sz="2000" dirty="0" smtClean="0"/>
              <a:t>Alkanes in Medium B, benzoate in both </a:t>
            </a:r>
            <a:r>
              <a:rPr lang="en-US" sz="2000" dirty="0" smtClean="0"/>
              <a:t>media</a:t>
            </a:r>
          </a:p>
          <a:p>
            <a:endParaRPr lang="en-US" sz="2000" dirty="0" smtClean="0"/>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496692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uses </a:t>
            </a:r>
            <a:r>
              <a:rPr lang="en-US" dirty="0" smtClean="0"/>
              <a:t>media differently</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6" name="TextBox 5"/>
          <p:cNvSpPr txBox="1"/>
          <p:nvPr/>
        </p:nvSpPr>
        <p:spPr>
          <a:xfrm>
            <a:off x="5309809" y="1956191"/>
            <a:ext cx="3376991" cy="4093428"/>
          </a:xfrm>
          <a:prstGeom prst="rect">
            <a:avLst/>
          </a:prstGeom>
          <a:noFill/>
        </p:spPr>
        <p:txBody>
          <a:bodyPr wrap="square" rtlCol="0">
            <a:spAutoFit/>
          </a:bodyPr>
          <a:lstStyle/>
          <a:p>
            <a:pPr marL="285750" indent="-285750">
              <a:buFont typeface="Arial"/>
              <a:buChar char="•"/>
            </a:pPr>
            <a:r>
              <a:rPr lang="en-US" sz="2000" dirty="0">
                <a:solidFill>
                  <a:schemeClr val="bg1">
                    <a:lumMod val="75000"/>
                  </a:schemeClr>
                </a:solidFill>
              </a:rPr>
              <a:t>Meta-</a:t>
            </a:r>
            <a:r>
              <a:rPr lang="en-US" sz="2000" dirty="0" err="1">
                <a:solidFill>
                  <a:schemeClr val="bg1">
                    <a:lumMod val="75000"/>
                  </a:schemeClr>
                </a:solidFill>
              </a:rPr>
              <a:t>transcriptome</a:t>
            </a:r>
            <a:r>
              <a:rPr lang="en-US" sz="2000" dirty="0">
                <a:solidFill>
                  <a:schemeClr val="bg1">
                    <a:lumMod val="75000"/>
                  </a:schemeClr>
                </a:solidFill>
              </a:rPr>
              <a:t> of samples from refinery wastewater treatment plant grown in two carbon sources</a:t>
            </a:r>
          </a:p>
          <a:p>
            <a:pPr marL="285750" indent="-285750">
              <a:buFont typeface="Arial"/>
              <a:buChar char="•"/>
            </a:pPr>
            <a:r>
              <a:rPr lang="en-US" sz="2000" dirty="0">
                <a:solidFill>
                  <a:schemeClr val="bg1">
                    <a:lumMod val="75000"/>
                  </a:schemeClr>
                </a:solidFill>
              </a:rPr>
              <a:t>Each point is a gene (&gt;250k)</a:t>
            </a:r>
          </a:p>
          <a:p>
            <a:pPr marL="285750" indent="-285750">
              <a:buFont typeface="Arial"/>
              <a:buChar char="•"/>
            </a:pPr>
            <a:r>
              <a:rPr lang="en-US" sz="2000" dirty="0">
                <a:solidFill>
                  <a:schemeClr val="bg1">
                    <a:lumMod val="75000"/>
                  </a:schemeClr>
                </a:solidFill>
              </a:rPr>
              <a:t>Y-axis is E(difference) between groups</a:t>
            </a:r>
          </a:p>
          <a:p>
            <a:pPr marL="285750" indent="-285750">
              <a:buFont typeface="Arial"/>
              <a:buChar char="•"/>
            </a:pPr>
            <a:r>
              <a:rPr lang="en-US" sz="2000" dirty="0">
                <a:solidFill>
                  <a:schemeClr val="bg1">
                    <a:lumMod val="75000"/>
                  </a:schemeClr>
                </a:solidFill>
              </a:rPr>
              <a:t>X-axis is E(dispersion) within group</a:t>
            </a:r>
          </a:p>
          <a:p>
            <a:pPr marL="285750" indent="-285750">
              <a:buFont typeface="Arial"/>
              <a:buChar char="•"/>
            </a:pPr>
            <a:r>
              <a:rPr lang="en-US" sz="2000" dirty="0">
                <a:solidFill>
                  <a:schemeClr val="bg1">
                    <a:lumMod val="75000"/>
                  </a:schemeClr>
                </a:solidFill>
              </a:rPr>
              <a:t>Alkanes in Medium B, benzoate in both </a:t>
            </a:r>
            <a:r>
              <a:rPr lang="en-US" sz="2000" dirty="0" smtClean="0">
                <a:solidFill>
                  <a:schemeClr val="bg1">
                    <a:lumMod val="75000"/>
                  </a:schemeClr>
                </a:solidFill>
              </a:rPr>
              <a:t>media</a:t>
            </a:r>
          </a:p>
          <a:p>
            <a:pPr marL="285750" indent="-285750">
              <a:buFont typeface="Arial"/>
              <a:buChar char="•"/>
            </a:pPr>
            <a:r>
              <a:rPr lang="en-US" sz="2000" i="1" dirty="0" err="1" smtClean="0"/>
              <a:t>Lysinbacillus</a:t>
            </a:r>
            <a:r>
              <a:rPr lang="en-US" sz="2000" dirty="0" smtClean="0"/>
              <a:t> prefers alkanes</a:t>
            </a:r>
            <a:endParaRPr lang="en-US" sz="2000" dirty="0"/>
          </a:p>
        </p:txBody>
      </p:sp>
      <p:pic>
        <p:nvPicPr>
          <p:cNvPr id="8" name="Content Placeholder 7" descr="NA_taxa.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5" r="293"/>
          <a:stretch/>
        </p:blipFill>
        <p:spPr>
          <a:xfrm>
            <a:off x="846668" y="1600200"/>
            <a:ext cx="4511524" cy="4525963"/>
          </a:xfrm>
        </p:spPr>
      </p:pic>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87619427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a:t>
            </a:r>
            <a:r>
              <a:rPr lang="en-US" dirty="0" err="1"/>
              <a:t>transcriptome</a:t>
            </a:r>
            <a:r>
              <a:rPr lang="en-US" dirty="0"/>
              <a:t> of H vs. </a:t>
            </a:r>
            <a:r>
              <a:rPr lang="en-US" dirty="0" smtClean="0"/>
              <a:t>BV</a:t>
            </a:r>
            <a:endParaRPr lang="en-US" dirty="0"/>
          </a:p>
        </p:txBody>
      </p:sp>
      <p:pic>
        <p:nvPicPr>
          <p:cNvPr id="5" name="Content Placeholder 4"/>
          <p:cNvPicPr>
            <a:picLocks noGrp="1" noChangeAspect="1"/>
          </p:cNvPicPr>
          <p:nvPr>
            <p:ph idx="1"/>
          </p:nvPr>
        </p:nvPicPr>
        <p:blipFill>
          <a:blip r:embed="rId2"/>
          <a:srcRect l="-11047" r="-11047"/>
          <a:stretch>
            <a:fillRect/>
          </a:stretch>
        </p:blipFill>
        <p:spPr/>
      </p:pic>
      <p:sp>
        <p:nvSpPr>
          <p:cNvPr id="4" name="Footer Placeholder 3"/>
          <p:cNvSpPr>
            <a:spLocks noGrp="1"/>
          </p:cNvSpPr>
          <p:nvPr>
            <p:ph type="ftr" sz="quarter" idx="11"/>
          </p:nvPr>
        </p:nvSpPr>
        <p:spPr/>
        <p:txBody>
          <a:bodyPr/>
          <a:lstStyle/>
          <a:p>
            <a:r>
              <a:rPr lang="en-US" smtClean="0"/>
              <a:t>EBI-Hinxton 2017</a:t>
            </a:r>
            <a:endParaRPr lang="en-US"/>
          </a:p>
        </p:txBody>
      </p:sp>
      <p:sp>
        <p:nvSpPr>
          <p:cNvPr id="6" name="TextBox 5"/>
          <p:cNvSpPr txBox="1"/>
          <p:nvPr/>
        </p:nvSpPr>
        <p:spPr>
          <a:xfrm>
            <a:off x="6664475" y="6060068"/>
            <a:ext cx="1717462" cy="461665"/>
          </a:xfrm>
          <a:prstGeom prst="rect">
            <a:avLst/>
          </a:prstGeom>
          <a:noFill/>
        </p:spPr>
        <p:txBody>
          <a:bodyPr wrap="none" rtlCol="0">
            <a:spAutoFit/>
          </a:bodyPr>
          <a:lstStyle/>
          <a:p>
            <a:r>
              <a:rPr lang="en-US" sz="1200" dirty="0" err="1" smtClean="0"/>
              <a:t>Macklain</a:t>
            </a:r>
            <a:r>
              <a:rPr lang="en-US" sz="1200" dirty="0" smtClean="0"/>
              <a:t>, McMillan- PC</a:t>
            </a:r>
          </a:p>
          <a:p>
            <a:r>
              <a:rPr lang="en-US" sz="1200" dirty="0" smtClean="0"/>
              <a:t>McMillan, Sci. Rep, 2015</a:t>
            </a:r>
            <a:endParaRPr lang="en-US" sz="1200" dirty="0"/>
          </a:p>
        </p:txBody>
      </p:sp>
      <p:sp>
        <p:nvSpPr>
          <p:cNvPr id="7"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5710667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6603"/>
          </a:xfrm>
        </p:spPr>
        <p:txBody>
          <a:bodyPr>
            <a:normAutofit fontScale="90000"/>
          </a:bodyPr>
          <a:lstStyle/>
          <a:p>
            <a:r>
              <a:rPr lang="en-US" sz="4000" dirty="0" smtClean="0"/>
              <a:t>Gene </a:t>
            </a:r>
            <a:r>
              <a:rPr lang="en-US" sz="4000" dirty="0" smtClean="0"/>
              <a:t>vs. function level analysis</a:t>
            </a:r>
            <a:endParaRPr lang="en-US" sz="4000" dirty="0"/>
          </a:p>
        </p:txBody>
      </p:sp>
      <p:pic>
        <p:nvPicPr>
          <p:cNvPr id="5" name="Content Placeholder 4"/>
          <p:cNvPicPr>
            <a:picLocks noGrp="1" noChangeAspect="1"/>
          </p:cNvPicPr>
          <p:nvPr>
            <p:ph sz="quarter" idx="1"/>
          </p:nvPr>
        </p:nvPicPr>
        <p:blipFill>
          <a:blip r:embed="rId3"/>
          <a:stretch>
            <a:fillRect/>
          </a:stretch>
        </p:blipFill>
        <p:spPr>
          <a:xfrm>
            <a:off x="4524815" y="901241"/>
            <a:ext cx="4119617" cy="4320000"/>
          </a:xfrm>
          <a:prstGeom prst="rect">
            <a:avLst/>
          </a:prstGeom>
        </p:spPr>
      </p:pic>
      <p:pic>
        <p:nvPicPr>
          <p:cNvPr id="4" name="Picture 3"/>
          <p:cNvPicPr>
            <a:picLocks noChangeAspect="1"/>
          </p:cNvPicPr>
          <p:nvPr/>
        </p:nvPicPr>
        <p:blipFill>
          <a:blip r:embed="rId4"/>
          <a:stretch>
            <a:fillRect/>
          </a:stretch>
        </p:blipFill>
        <p:spPr>
          <a:xfrm>
            <a:off x="146304" y="901241"/>
            <a:ext cx="4119618" cy="4320000"/>
          </a:xfrm>
          <a:prstGeom prst="rect">
            <a:avLst/>
          </a:prstGeom>
        </p:spPr>
      </p:pic>
      <p:sp>
        <p:nvSpPr>
          <p:cNvPr id="6" name="Content Placeholder 2"/>
          <p:cNvSpPr txBox="1">
            <a:spLocks/>
          </p:cNvSpPr>
          <p:nvPr/>
        </p:nvSpPr>
        <p:spPr bwMode="auto">
          <a:xfrm>
            <a:off x="314074" y="5370863"/>
            <a:ext cx="8589250" cy="118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400" kern="1200">
                <a:solidFill>
                  <a:schemeClr val="tx1"/>
                </a:solidFill>
                <a:latin typeface="+mn-lt"/>
                <a:ea typeface="ＭＳ Ｐゴシック" pitchFamily="8" charset="-128"/>
                <a:cs typeface="ＭＳ Ｐゴシック" pitchFamily="8" charset="-128"/>
              </a:defRPr>
            </a:lvl1pPr>
            <a:lvl2pPr marL="547688" indent="-228600" algn="l" rtl="0" eaLnBrk="1" fontAlgn="base" hangingPunct="1">
              <a:spcBef>
                <a:spcPts val="375"/>
              </a:spcBef>
              <a:spcAft>
                <a:spcPct val="0"/>
              </a:spcAft>
              <a:buClr>
                <a:schemeClr val="accent2"/>
              </a:buClr>
              <a:buSzPct val="85000"/>
              <a:buFont typeface="Wingdings 2" charset="2"/>
              <a:buChar char=""/>
              <a:defRPr sz="2200" kern="1200">
                <a:solidFill>
                  <a:schemeClr val="tx1"/>
                </a:solidFill>
                <a:latin typeface="+mn-lt"/>
                <a:ea typeface="ＭＳ Ｐゴシック" pitchFamily="8" charset="-128"/>
                <a:cs typeface="+mn-cs"/>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mn-lt"/>
                <a:ea typeface="ＭＳ Ｐゴシック" pitchFamily="8" charset="-128"/>
                <a:cs typeface="+mn-cs"/>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mn-lt"/>
                <a:ea typeface="ＭＳ Ｐゴシック" pitchFamily="8" charset="-128"/>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ＭＳ Ｐゴシック" pitchFamily="8"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defTabSz="914400"/>
            <a:r>
              <a:rPr lang="en-US" sz="2200" dirty="0" smtClean="0"/>
              <a:t>Gene level shows species or strain level contribution</a:t>
            </a:r>
          </a:p>
          <a:p>
            <a:pPr defTabSz="914400"/>
            <a:r>
              <a:rPr lang="en-US" sz="2200" dirty="0" smtClean="0"/>
              <a:t>Function level is redundant -  e.g. housekeeping functions collapse</a:t>
            </a:r>
            <a:endParaRPr lang="en-US" sz="2200" dirty="0"/>
          </a:p>
        </p:txBody>
      </p:sp>
      <p:sp>
        <p:nvSpPr>
          <p:cNvPr id="3" name="Footer Placeholder 2"/>
          <p:cNvSpPr>
            <a:spLocks noGrp="1"/>
          </p:cNvSpPr>
          <p:nvPr>
            <p:ph type="ftr" sz="quarter" idx="11"/>
          </p:nvPr>
        </p:nvSpPr>
        <p:spPr/>
        <p:txBody>
          <a:bodyPr/>
          <a:lstStyle/>
          <a:p>
            <a:pPr>
              <a:defRPr/>
            </a:pPr>
            <a:r>
              <a:rPr lang="en-US" smtClean="0"/>
              <a:t>EBI-Hinxton 2017</a:t>
            </a:r>
            <a:endParaRPr lang="en-US" dirty="0"/>
          </a:p>
        </p:txBody>
      </p:sp>
      <p:sp>
        <p:nvSpPr>
          <p:cNvPr id="8" name="Oval 7"/>
          <p:cNvSpPr/>
          <p:nvPr/>
        </p:nvSpPr>
        <p:spPr>
          <a:xfrm>
            <a:off x="6337905" y="2298095"/>
            <a:ext cx="604762" cy="834572"/>
          </a:xfrm>
          <a:prstGeom prst="ellipse">
            <a:avLst/>
          </a:prstGeom>
          <a:gradFill flip="none" rotWithShape="1">
            <a:gsLst>
              <a:gs pos="0">
                <a:schemeClr val="accent1">
                  <a:tint val="100000"/>
                  <a:shade val="100000"/>
                  <a:satMod val="130000"/>
                  <a:alpha val="18000"/>
                </a:schemeClr>
              </a:gs>
              <a:gs pos="100000">
                <a:schemeClr val="accent1">
                  <a:tint val="50000"/>
                  <a:shade val="100000"/>
                  <a:satMod val="350000"/>
                  <a:alpha val="1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19598854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7665"/>
          </a:xfrm>
        </p:spPr>
        <p:txBody>
          <a:bodyPr>
            <a:noAutofit/>
          </a:bodyPr>
          <a:lstStyle/>
          <a:p>
            <a:r>
              <a:rPr lang="en-US" sz="4000" dirty="0" smtClean="0"/>
              <a:t>What separates BV subgroups?</a:t>
            </a:r>
            <a:endParaRPr lang="en-US" sz="4000"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177425" y="1941137"/>
            <a:ext cx="8027660" cy="4415213"/>
          </a:xfrm>
        </p:spPr>
      </p:pic>
      <p:sp>
        <p:nvSpPr>
          <p:cNvPr id="6" name="Content Placeholder 2"/>
          <p:cNvSpPr txBox="1">
            <a:spLocks/>
          </p:cNvSpPr>
          <p:nvPr/>
        </p:nvSpPr>
        <p:spPr bwMode="auto">
          <a:xfrm>
            <a:off x="177425" y="1192303"/>
            <a:ext cx="3064099" cy="5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400" kern="1200">
                <a:solidFill>
                  <a:schemeClr val="tx1"/>
                </a:solidFill>
                <a:latin typeface="+mn-lt"/>
                <a:ea typeface="ＭＳ Ｐゴシック" pitchFamily="8" charset="-128"/>
                <a:cs typeface="ＭＳ Ｐゴシック" pitchFamily="8" charset="-128"/>
              </a:defRPr>
            </a:lvl1pPr>
            <a:lvl2pPr marL="547688" indent="-228600" algn="l" rtl="0" eaLnBrk="1" fontAlgn="base" hangingPunct="1">
              <a:spcBef>
                <a:spcPts val="375"/>
              </a:spcBef>
              <a:spcAft>
                <a:spcPct val="0"/>
              </a:spcAft>
              <a:buClr>
                <a:schemeClr val="accent2"/>
              </a:buClr>
              <a:buSzPct val="85000"/>
              <a:buFont typeface="Wingdings 2" charset="2"/>
              <a:buChar char=""/>
              <a:defRPr sz="2200" kern="1200">
                <a:solidFill>
                  <a:schemeClr val="tx1"/>
                </a:solidFill>
                <a:latin typeface="+mn-lt"/>
                <a:ea typeface="ＭＳ Ｐゴシック" pitchFamily="8" charset="-128"/>
                <a:cs typeface="+mn-cs"/>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mn-lt"/>
                <a:ea typeface="ＭＳ Ｐゴシック" pitchFamily="8" charset="-128"/>
                <a:cs typeface="+mn-cs"/>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mn-lt"/>
                <a:ea typeface="ＭＳ Ｐゴシック" pitchFamily="8" charset="-128"/>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ＭＳ Ｐゴシック" pitchFamily="8"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defTabSz="914400"/>
            <a:r>
              <a:rPr lang="en-US" dirty="0" smtClean="0">
                <a:solidFill>
                  <a:schemeClr val="accent1"/>
                </a:solidFill>
              </a:rPr>
              <a:t>ALDEx2 Effect size</a:t>
            </a:r>
            <a:r>
              <a:rPr lang="en-US" dirty="0" smtClean="0"/>
              <a:t>:</a:t>
            </a:r>
            <a:endParaRPr lang="en-US" sz="2000" dirty="0"/>
          </a:p>
        </p:txBody>
      </p:sp>
      <p:sp>
        <p:nvSpPr>
          <p:cNvPr id="3" name="Rectangle 2"/>
          <p:cNvSpPr/>
          <p:nvPr/>
        </p:nvSpPr>
        <p:spPr>
          <a:xfrm>
            <a:off x="1405723" y="5711630"/>
            <a:ext cx="6710182" cy="150125"/>
          </a:xfrm>
          <a:prstGeom prst="rect">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p:cNvSpPr/>
          <p:nvPr/>
        </p:nvSpPr>
        <p:spPr>
          <a:xfrm>
            <a:off x="1405723" y="4064105"/>
            <a:ext cx="6710182" cy="150125"/>
          </a:xfrm>
          <a:prstGeom prst="rect">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2954867" y="1152761"/>
            <a:ext cx="1297688" cy="646331"/>
          </a:xfrm>
          <a:prstGeom prst="rect">
            <a:avLst/>
          </a:prstGeom>
          <a:noFill/>
        </p:spPr>
        <p:txBody>
          <a:bodyPr wrap="none" rtlCol="0">
            <a:spAutoFit/>
          </a:bodyPr>
          <a:lstStyle/>
          <a:p>
            <a:pPr algn="ctr"/>
            <a:r>
              <a:rPr lang="en-US" u="sng" dirty="0" smtClean="0">
                <a:latin typeface="Perpetua" charset="0"/>
                <a:ea typeface="Perpetua" charset="0"/>
                <a:cs typeface="Perpetua" charset="0"/>
              </a:rPr>
              <a:t>E(difference)</a:t>
            </a:r>
          </a:p>
          <a:p>
            <a:pPr algn="ctr"/>
            <a:r>
              <a:rPr lang="en-US" dirty="0" smtClean="0">
                <a:latin typeface="Perpetua" charset="0"/>
                <a:ea typeface="Perpetua" charset="0"/>
                <a:cs typeface="Perpetua" charset="0"/>
              </a:rPr>
              <a:t>E(dispersion)</a:t>
            </a:r>
          </a:p>
        </p:txBody>
      </p:sp>
      <p:sp>
        <p:nvSpPr>
          <p:cNvPr id="5" name="Footer Placeholder 4"/>
          <p:cNvSpPr>
            <a:spLocks noGrp="1"/>
          </p:cNvSpPr>
          <p:nvPr>
            <p:ph type="ftr" sz="quarter" idx="11"/>
          </p:nvPr>
        </p:nvSpPr>
        <p:spPr/>
        <p:txBody>
          <a:bodyPr/>
          <a:lstStyle/>
          <a:p>
            <a:pPr>
              <a:defRPr/>
            </a:pPr>
            <a:r>
              <a:rPr lang="en-US" smtClean="0"/>
              <a:t>EBI-Hinxton 2017</a:t>
            </a:r>
            <a:endParaRPr lang="en-US" dirty="0"/>
          </a:p>
        </p:txBody>
      </p:sp>
      <p:sp>
        <p:nvSpPr>
          <p:cNvPr id="12"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8499468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1188529"/>
              </p:ext>
            </p:extLst>
          </p:nvPr>
        </p:nvGraphicFramePr>
        <p:xfrm>
          <a:off x="457200" y="1600200"/>
          <a:ext cx="8081964" cy="3850640"/>
        </p:xfrm>
        <a:graphic>
          <a:graphicData uri="http://schemas.openxmlformats.org/drawingml/2006/table">
            <a:tbl>
              <a:tblPr firstRow="1" bandRow="1">
                <a:tableStyleId>{5C22544A-7EE6-4342-B048-85BDC9FD1C3A}</a:tableStyleId>
              </a:tblPr>
              <a:tblGrid>
                <a:gridCol w="2693988"/>
                <a:gridCol w="2693988"/>
                <a:gridCol w="2693988"/>
              </a:tblGrid>
              <a:tr h="370840">
                <a:tc>
                  <a:txBody>
                    <a:bodyPr/>
                    <a:lstStyle/>
                    <a:p>
                      <a:r>
                        <a:rPr lang="en-US" dirty="0" smtClean="0">
                          <a:solidFill>
                            <a:schemeClr val="tx1"/>
                          </a:solidFill>
                        </a:rPr>
                        <a:t>Analysis</a:t>
                      </a:r>
                      <a:r>
                        <a:rPr lang="en-US" baseline="0" dirty="0" smtClean="0">
                          <a:solidFill>
                            <a:schemeClr val="tx1"/>
                          </a:solidFill>
                        </a:rPr>
                        <a:t> </a:t>
                      </a:r>
                      <a:endParaRPr lang="en-US" dirty="0">
                        <a:solidFill>
                          <a:schemeClr val="tx1"/>
                        </a:solidFill>
                      </a:endParaRPr>
                    </a:p>
                  </a:txBody>
                  <a:tcPr>
                    <a:solidFill>
                      <a:schemeClr val="bg1"/>
                    </a:solidFill>
                  </a:tcPr>
                </a:tc>
                <a:tc>
                  <a:txBody>
                    <a:bodyPr/>
                    <a:lstStyle/>
                    <a:p>
                      <a:r>
                        <a:rPr lang="en-US" dirty="0" smtClean="0"/>
                        <a:t>Standard (count)</a:t>
                      </a:r>
                      <a:endParaRPr lang="en-US" dirty="0"/>
                    </a:p>
                  </a:txBody>
                  <a:tcPr>
                    <a:solidFill>
                      <a:schemeClr val="accent2"/>
                    </a:solidFill>
                  </a:tcPr>
                </a:tc>
                <a:tc>
                  <a:txBody>
                    <a:bodyPr/>
                    <a:lstStyle/>
                    <a:p>
                      <a:r>
                        <a:rPr lang="en-US" dirty="0" err="1" smtClean="0"/>
                        <a:t>CoDa</a:t>
                      </a:r>
                      <a:r>
                        <a:rPr lang="en-US" dirty="0" smtClean="0"/>
                        <a:t>/probability</a:t>
                      </a:r>
                      <a:endParaRPr lang="en-US" dirty="0"/>
                    </a:p>
                  </a:txBody>
                  <a:tcPr/>
                </a:tc>
              </a:tr>
              <a:tr h="370840">
                <a:tc>
                  <a:txBody>
                    <a:bodyPr/>
                    <a:lstStyle/>
                    <a:p>
                      <a:r>
                        <a:rPr lang="en-US" dirty="0" smtClean="0">
                          <a:solidFill>
                            <a:srgbClr val="000000"/>
                          </a:solidFill>
                        </a:rPr>
                        <a:t>Beta Diversity</a:t>
                      </a:r>
                      <a:endParaRPr lang="en-US" dirty="0">
                        <a:solidFill>
                          <a:srgbClr val="000000"/>
                        </a:solidFill>
                      </a:endParaRPr>
                    </a:p>
                  </a:txBody>
                  <a:tcPr>
                    <a:solidFill>
                      <a:schemeClr val="bg1"/>
                    </a:solidFill>
                  </a:tcPr>
                </a:tc>
                <a:tc>
                  <a:txBody>
                    <a:bodyPr/>
                    <a:lstStyle/>
                    <a:p>
                      <a:r>
                        <a:rPr lang="en-US" dirty="0" smtClean="0"/>
                        <a:t>Driven by most abundant</a:t>
                      </a:r>
                      <a:r>
                        <a:rPr lang="en-US" baseline="0" dirty="0" smtClean="0"/>
                        <a: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 </a:t>
                      </a:r>
                      <a:endParaRPr lang="en-US" dirty="0"/>
                    </a:p>
                  </a:txBody>
                  <a:tcPr/>
                </a:tc>
              </a:tr>
              <a:tr h="370840">
                <a:tc>
                  <a:txBody>
                    <a:bodyPr/>
                    <a:lstStyle/>
                    <a:p>
                      <a:r>
                        <a:rPr lang="en-US" dirty="0" smtClean="0">
                          <a:solidFill>
                            <a:srgbClr val="000000"/>
                          </a:solidFill>
                        </a:rPr>
                        <a:t>Clustering</a:t>
                      </a:r>
                      <a:endParaRPr lang="en-US" dirty="0">
                        <a:solidFill>
                          <a:srgbClr val="000000"/>
                        </a:solidFill>
                      </a:endParaRPr>
                    </a:p>
                  </a:txBody>
                  <a:tcPr>
                    <a:solidFill>
                      <a:schemeClr val="bg1"/>
                    </a:solidFill>
                  </a:tcPr>
                </a:tc>
                <a:tc>
                  <a:txBody>
                    <a:bodyPr/>
                    <a:lstStyle/>
                    <a:p>
                      <a:r>
                        <a:rPr lang="en-US" dirty="0" smtClean="0"/>
                        <a:t>Driven by most abundant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a:t>
                      </a:r>
                      <a:endParaRPr lang="en-US" dirty="0"/>
                    </a:p>
                  </a:txBody>
                  <a:tcPr/>
                </a:tc>
              </a:tr>
              <a:tr h="370840">
                <a:tc>
                  <a:txBody>
                    <a:bodyPr/>
                    <a:lstStyle/>
                    <a:p>
                      <a:r>
                        <a:rPr lang="en-US" dirty="0" smtClean="0">
                          <a:solidFill>
                            <a:srgbClr val="000000"/>
                          </a:solidFill>
                        </a:rPr>
                        <a:t>Differential</a:t>
                      </a:r>
                      <a:r>
                        <a:rPr lang="en-US" baseline="0" dirty="0" smtClean="0">
                          <a:solidFill>
                            <a:srgbClr val="000000"/>
                          </a:solidFill>
                        </a:rPr>
                        <a:t> abundance</a:t>
                      </a:r>
                      <a:endParaRPr lang="en-US" dirty="0">
                        <a:solidFill>
                          <a:srgbClr val="000000"/>
                        </a:solidFill>
                      </a:endParaRPr>
                    </a:p>
                  </a:txBody>
                  <a:tcPr>
                    <a:solidFill>
                      <a:schemeClr val="bg1"/>
                    </a:solidFill>
                  </a:tcPr>
                </a:tc>
                <a:tc>
                  <a:txBody>
                    <a:bodyPr/>
                    <a:lstStyle/>
                    <a:p>
                      <a:r>
                        <a:rPr lang="en-US" dirty="0" smtClean="0"/>
                        <a:t>Usually</a:t>
                      </a:r>
                      <a:r>
                        <a:rPr lang="en-US" baseline="0" dirty="0" smtClean="0"/>
                        <a:t> rarest taxon or gene – most variable within and between groups</a:t>
                      </a:r>
                      <a:endParaRPr lang="en-US" dirty="0"/>
                    </a:p>
                  </a:txBody>
                  <a:tcPr>
                    <a:solidFill>
                      <a:schemeClr val="accent2">
                        <a:lumMod val="40000"/>
                        <a:lumOff val="60000"/>
                      </a:schemeClr>
                    </a:solidFill>
                  </a:tcPr>
                </a:tc>
                <a:tc>
                  <a:txBody>
                    <a:bodyPr/>
                    <a:lstStyle/>
                    <a:p>
                      <a:r>
                        <a:rPr lang="en-US" dirty="0" smtClean="0"/>
                        <a:t>Variance of ratios between taxa or genes –most</a:t>
                      </a:r>
                      <a:r>
                        <a:rPr lang="en-US" baseline="0" dirty="0" smtClean="0"/>
                        <a:t> variable between groups</a:t>
                      </a:r>
                      <a:endParaRPr lang="en-US" dirty="0"/>
                    </a:p>
                  </a:txBody>
                  <a:tcPr/>
                </a:tc>
              </a:tr>
              <a:tr h="370840">
                <a:tc>
                  <a:txBody>
                    <a:bodyPr/>
                    <a:lstStyle/>
                    <a:p>
                      <a:r>
                        <a:rPr lang="en-US" dirty="0" smtClean="0">
                          <a:solidFill>
                            <a:srgbClr val="000000"/>
                          </a:solidFill>
                        </a:rPr>
                        <a:t>Correlation</a:t>
                      </a:r>
                      <a:endParaRPr lang="en-US" dirty="0">
                        <a:solidFill>
                          <a:srgbClr val="000000"/>
                        </a:solidFill>
                      </a:endParaRPr>
                    </a:p>
                  </a:txBody>
                  <a:tcPr>
                    <a:solidFill>
                      <a:schemeClr val="bg1"/>
                    </a:solidFill>
                  </a:tcPr>
                </a:tc>
                <a:tc>
                  <a:txBody>
                    <a:bodyPr/>
                    <a:lstStyle/>
                    <a:p>
                      <a:r>
                        <a:rPr lang="en-US" dirty="0" smtClean="0"/>
                        <a:t>Just wrong </a:t>
                      </a:r>
                      <a:r>
                        <a:rPr lang="en-US" dirty="0" smtClean="0"/>
                        <a:t>– many </a:t>
                      </a:r>
                      <a:r>
                        <a:rPr lang="en-US" dirty="0" smtClean="0"/>
                        <a:t>false positives</a:t>
                      </a:r>
                      <a:endParaRPr lang="en-US" dirty="0"/>
                    </a:p>
                  </a:txBody>
                  <a:tcPr>
                    <a:solidFill>
                      <a:schemeClr val="accent2">
                        <a:lumMod val="40000"/>
                        <a:lumOff val="60000"/>
                      </a:schemeClr>
                    </a:solidFill>
                  </a:tcPr>
                </a:tc>
                <a:tc>
                  <a:txBody>
                    <a:bodyPr/>
                    <a:lstStyle/>
                    <a:p>
                      <a:r>
                        <a:rPr lang="en-US" dirty="0" smtClean="0"/>
                        <a:t>Pairs of taxa</a:t>
                      </a:r>
                      <a:r>
                        <a:rPr lang="en-US" baseline="0" dirty="0" smtClean="0"/>
                        <a:t> or genes that have common variance</a:t>
                      </a:r>
                      <a:endParaRPr lang="en-US" dirty="0"/>
                    </a:p>
                  </a:txBody>
                  <a:tcPr/>
                </a:tc>
              </a:tr>
              <a:tr h="370840">
                <a:tc>
                  <a:txBody>
                    <a:bodyPr/>
                    <a:lstStyle/>
                    <a:p>
                      <a:r>
                        <a:rPr lang="en-US" dirty="0" smtClean="0">
                          <a:solidFill>
                            <a:srgbClr val="000000"/>
                          </a:solidFill>
                        </a:rPr>
                        <a:t>Interpretation</a:t>
                      </a:r>
                      <a:endParaRPr lang="en-US" dirty="0">
                        <a:solidFill>
                          <a:srgbClr val="000000"/>
                        </a:solidFill>
                      </a:endParaRPr>
                    </a:p>
                  </a:txBody>
                  <a:tcPr>
                    <a:solidFill>
                      <a:schemeClr val="bg1"/>
                    </a:solidFill>
                  </a:tcPr>
                </a:tc>
                <a:tc>
                  <a:txBody>
                    <a:bodyPr/>
                    <a:lstStyle/>
                    <a:p>
                      <a:r>
                        <a:rPr lang="en-US" dirty="0" smtClean="0"/>
                        <a:t>Seems simple but is not</a:t>
                      </a:r>
                      <a:endParaRPr lang="en-US" dirty="0"/>
                    </a:p>
                  </a:txBody>
                  <a:tcPr>
                    <a:solidFill>
                      <a:schemeClr val="accent2">
                        <a:lumMod val="40000"/>
                        <a:lumOff val="60000"/>
                      </a:schemeClr>
                    </a:solidFill>
                  </a:tcPr>
                </a:tc>
                <a:tc>
                  <a:txBody>
                    <a:bodyPr/>
                    <a:lstStyle/>
                    <a:p>
                      <a:r>
                        <a:rPr lang="en-US" dirty="0" smtClean="0"/>
                        <a:t>Seems hard but is not</a:t>
                      </a:r>
                      <a:endParaRPr lang="en-US" dirty="0"/>
                    </a:p>
                  </a:txBody>
                  <a:tcPr/>
                </a:tc>
              </a:tr>
            </a:tbl>
          </a:graphicData>
        </a:graphic>
      </p:graphicFrame>
      <p:sp>
        <p:nvSpPr>
          <p:cNvPr id="4" name="Footer Placeholder 3"/>
          <p:cNvSpPr>
            <a:spLocks noGrp="1"/>
          </p:cNvSpPr>
          <p:nvPr>
            <p:ph type="ftr" sz="quarter" idx="11"/>
          </p:nvPr>
        </p:nvSpPr>
        <p:spPr/>
        <p:txBody>
          <a:bodyPr/>
          <a:lstStyle/>
          <a:p>
            <a:r>
              <a:rPr lang="it-IT" smtClean="0"/>
              <a:t>EBI-Hinxton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74548975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fontScale="92500" lnSpcReduction="20000"/>
          </a:bodyPr>
          <a:lstStyle/>
          <a:p>
            <a:r>
              <a:rPr lang="en-US" dirty="0" smtClean="0"/>
              <a:t>We only have relative information</a:t>
            </a:r>
          </a:p>
          <a:p>
            <a:pPr lvl="1"/>
            <a:r>
              <a:rPr lang="en-US" dirty="0" smtClean="0"/>
              <a:t>Need to recast our questions. How are things changing relative to each other?</a:t>
            </a:r>
          </a:p>
          <a:p>
            <a:pPr lvl="1"/>
            <a:r>
              <a:rPr lang="en-US" dirty="0"/>
              <a:t>It takes </a:t>
            </a:r>
            <a:r>
              <a:rPr lang="en-US" dirty="0" smtClean="0"/>
              <a:t>a shift in thinking to </a:t>
            </a:r>
            <a:r>
              <a:rPr lang="en-US" dirty="0"/>
              <a:t>interpret the data </a:t>
            </a:r>
            <a:r>
              <a:rPr lang="en-US" dirty="0" smtClean="0"/>
              <a:t>correctly</a:t>
            </a:r>
          </a:p>
          <a:p>
            <a:r>
              <a:rPr lang="en-US" dirty="0"/>
              <a:t>Variances of the ratios is </a:t>
            </a:r>
            <a:r>
              <a:rPr lang="en-US" dirty="0" smtClean="0"/>
              <a:t>informative</a:t>
            </a:r>
          </a:p>
          <a:p>
            <a:pPr lvl="1"/>
            <a:r>
              <a:rPr lang="en-US" dirty="0" smtClean="0"/>
              <a:t>Same features are identified through multivariate ordination, </a:t>
            </a:r>
            <a:r>
              <a:rPr lang="en-US" dirty="0" err="1" smtClean="0"/>
              <a:t>univariate</a:t>
            </a:r>
            <a:r>
              <a:rPr lang="en-US" dirty="0" smtClean="0"/>
              <a:t> differential abundance, compositional association</a:t>
            </a:r>
          </a:p>
          <a:p>
            <a:r>
              <a:rPr lang="en-US" dirty="0" smtClean="0"/>
              <a:t>0 replacement is a theoretical, but not a practical impediment</a:t>
            </a:r>
          </a:p>
          <a:p>
            <a:endParaRPr lang="en-US" dirty="0"/>
          </a:p>
        </p:txBody>
      </p:sp>
      <p:sp>
        <p:nvSpPr>
          <p:cNvPr id="2" name="Title 1"/>
          <p:cNvSpPr>
            <a:spLocks noGrp="1"/>
          </p:cNvSpPr>
          <p:nvPr>
            <p:ph type="title"/>
          </p:nvPr>
        </p:nvSpPr>
        <p:spPr/>
        <p:txBody>
          <a:bodyPr/>
          <a:lstStyle/>
          <a:p>
            <a:r>
              <a:rPr lang="en-US" dirty="0" smtClean="0"/>
              <a:t>Conclusions</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TextBox 5"/>
          <p:cNvSpPr txBox="1"/>
          <p:nvPr/>
        </p:nvSpPr>
        <p:spPr>
          <a:xfrm>
            <a:off x="6664476" y="6126163"/>
            <a:ext cx="1626918" cy="276999"/>
          </a:xfrm>
          <a:prstGeom prst="rect">
            <a:avLst/>
          </a:prstGeom>
          <a:noFill/>
        </p:spPr>
        <p:txBody>
          <a:bodyPr wrap="none" rtlCol="0">
            <a:spAutoFit/>
          </a:bodyPr>
          <a:lstStyle/>
          <a:p>
            <a:r>
              <a:rPr lang="en-US" sz="1200" dirty="0" smtClean="0"/>
              <a:t>Gloor 2016, Aus. J. Stat</a:t>
            </a:r>
            <a:endParaRPr lang="en-US" sz="1200" dirty="0"/>
          </a:p>
        </p:txBody>
      </p:sp>
    </p:spTree>
    <p:extLst>
      <p:ext uri="{BB962C8B-B14F-4D97-AF65-F5344CB8AC3E}">
        <p14:creationId xmlns:p14="http://schemas.microsoft.com/office/powerpoint/2010/main" val="22846805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4694543"/>
            <a:ext cx="29654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1246188"/>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381503"/>
            <a:ext cx="15702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Amy McMillan</a:t>
            </a:r>
          </a:p>
          <a:p>
            <a:pPr eaLnBrk="1" hangingPunct="1"/>
            <a:r>
              <a:rPr lang="en-US" sz="1800" dirty="0" smtClean="0"/>
              <a:t>Daniel </a:t>
            </a:r>
            <a:r>
              <a:rPr lang="en-US" sz="1800" dirty="0" err="1" smtClean="0"/>
              <a:t>Giguere</a:t>
            </a:r>
            <a:endParaRPr lang="en-US" sz="1800" dirty="0" smtClean="0"/>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Andrew</a:t>
            </a:r>
          </a:p>
          <a:p>
            <a:pPr eaLnBrk="1" hangingPunct="1"/>
            <a:r>
              <a:rPr lang="en-US" sz="1800"/>
              <a:t>Fernandes</a:t>
            </a:r>
          </a:p>
          <a:p>
            <a:pPr eaLnBrk="1" hangingPunct="1"/>
            <a:endParaRPr lang="en-US" sz="1800"/>
          </a:p>
          <a:p>
            <a:pPr eaLnBrk="1" hangingPunct="1"/>
            <a:endParaRPr lang="en-US" sz="1800"/>
          </a:p>
          <a:p>
            <a:pPr eaLnBrk="1" hangingPunct="1"/>
            <a:r>
              <a:rPr lang="en-US" sz="1800"/>
              <a:t>Jean</a:t>
            </a:r>
          </a:p>
          <a:p>
            <a:pPr eaLnBrk="1" hangingPunct="1"/>
            <a:r>
              <a:rPr lang="en-US" sz="1800"/>
              <a:t>Macklaim</a:t>
            </a:r>
          </a:p>
        </p:txBody>
      </p:sp>
      <p:sp>
        <p:nvSpPr>
          <p:cNvPr id="31756" name="TextBox 5"/>
          <p:cNvSpPr txBox="1">
            <a:spLocks noChangeArrowheads="1"/>
          </p:cNvSpPr>
          <p:nvPr/>
        </p:nvSpPr>
        <p:spPr bwMode="auto">
          <a:xfrm>
            <a:off x="5530850" y="2751138"/>
            <a:ext cx="23303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a:p>
          <a:p>
            <a:pPr eaLnBrk="1" hangingPunct="1"/>
            <a:r>
              <a:rPr lang="en-US" sz="1800" dirty="0"/>
              <a:t>Justin </a:t>
            </a:r>
            <a:r>
              <a:rPr lang="en-US" sz="1800" dirty="0" smtClean="0"/>
              <a:t>Silverman</a:t>
            </a:r>
          </a:p>
          <a:p>
            <a:pPr eaLnBrk="1" hangingPunct="1"/>
            <a:r>
              <a:rPr lang="en-US" sz="1800" dirty="0"/>
              <a:t> </a:t>
            </a:r>
            <a:r>
              <a:rPr lang="en-US" sz="1800" dirty="0" smtClean="0"/>
              <a:t>    </a:t>
            </a:r>
            <a:r>
              <a:rPr lang="en-US" sz="1800" dirty="0" err="1" smtClean="0"/>
              <a:t>philr</a:t>
            </a:r>
            <a:r>
              <a:rPr lang="en-US" sz="1800" dirty="0" smtClean="0"/>
              <a:t> (</a:t>
            </a:r>
            <a:r>
              <a:rPr lang="en-US" sz="1800" dirty="0" err="1" smtClean="0"/>
              <a:t>Bctor</a:t>
            </a:r>
            <a:r>
              <a:rPr lang="en-US" sz="1800" dirty="0" smtClean="0"/>
              <a:t>)</a:t>
            </a:r>
          </a:p>
          <a:p>
            <a:pPr eaLnBrk="1" hangingPunct="1"/>
            <a:r>
              <a:rPr lang="en-US" sz="1800" dirty="0" smtClean="0"/>
              <a:t>Tom Quinn</a:t>
            </a:r>
          </a:p>
          <a:p>
            <a:pPr eaLnBrk="1" hangingPunct="1"/>
            <a:r>
              <a:rPr lang="en-US" sz="1800" dirty="0" smtClean="0"/>
              <a:t>     </a:t>
            </a:r>
            <a:r>
              <a:rPr lang="en-US" sz="1800" dirty="0" err="1" smtClean="0"/>
              <a:t>propr</a:t>
            </a:r>
            <a:r>
              <a:rPr lang="en-US" sz="1800" dirty="0" smtClean="0"/>
              <a:t> (CRAN)</a:t>
            </a:r>
            <a:endParaRPr lang="en-US" sz="1800" dirty="0"/>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p:cNvSpPr txBox="1">
            <a:spLocks noChangeArrowheads="1"/>
          </p:cNvSpPr>
          <p:nvPr/>
        </p:nvSpPr>
        <p:spPr bwMode="auto">
          <a:xfrm>
            <a:off x="7163474" y="361156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EBI-Hinxton 2017</a:t>
            </a:r>
            <a:endParaRPr lang="en-US"/>
          </a:p>
        </p:txBody>
      </p:sp>
      <p:sp>
        <p:nvSpPr>
          <p:cNvPr id="1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08095149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2402402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dirty="0" smtClean="0">
                <a:latin typeface="Calibri" charset="0"/>
              </a:rPr>
              <a:t>Reading &amp; Sources</a:t>
            </a:r>
            <a:endParaRPr lang="en-US" dirty="0">
              <a:latin typeface="Calibri" charset="0"/>
            </a:endParaRPr>
          </a:p>
        </p:txBody>
      </p:sp>
      <p:pic>
        <p:nvPicPr>
          <p:cNvPr id="3072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9830" b="-9830"/>
          <a:stretch>
            <a:fillRect/>
          </a:stretch>
        </p:blipFill>
        <p:spPr>
          <a:xfrm>
            <a:off x="3732213" y="4591050"/>
            <a:ext cx="3405187" cy="1871663"/>
          </a:xfrm>
        </p:spPr>
      </p:pic>
      <p:pic>
        <p:nvPicPr>
          <p:cNvPr id="3072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525" y="1535113"/>
            <a:ext cx="32146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775" y="4748213"/>
            <a:ext cx="3246438"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313113"/>
            <a:ext cx="396557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6375" y="2638425"/>
            <a:ext cx="9763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67463" y="2638425"/>
            <a:ext cx="1001712"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10463" y="2638425"/>
            <a:ext cx="1030287"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15" descr="CoDa.pd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EBI-Hinxton 2017</a:t>
            </a:r>
            <a:endParaRPr lang="en-US"/>
          </a:p>
        </p:txBody>
      </p:sp>
      <p:sp>
        <p:nvSpPr>
          <p:cNvPr id="1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00303575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Fake Correlations!!!</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pic>
        <p:nvPicPr>
          <p:cNvPr id="7" name="Content Placeholder 6"/>
          <p:cNvPicPr>
            <a:picLocks noGrp="1" noChangeAspect="1"/>
          </p:cNvPicPr>
          <p:nvPr>
            <p:ph idx="1"/>
          </p:nvPr>
        </p:nvPicPr>
        <p:blipFill>
          <a:blip r:embed="rId2"/>
          <a:srcRect t="-3236" b="-3236"/>
          <a:stretch>
            <a:fillRect/>
          </a:stretch>
        </p:blipFill>
        <p:spPr>
          <a:xfrm>
            <a:off x="711200" y="3270998"/>
            <a:ext cx="4172050" cy="2294467"/>
          </a:xfrm>
        </p:spPr>
      </p:pic>
      <p:sp>
        <p:nvSpPr>
          <p:cNvPr id="8" name="TextBox 7"/>
          <p:cNvSpPr txBox="1"/>
          <p:nvPr/>
        </p:nvSpPr>
        <p:spPr>
          <a:xfrm>
            <a:off x="1072444" y="2284609"/>
            <a:ext cx="5204708"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t>False positive –</a:t>
            </a:r>
            <a:r>
              <a:rPr lang="en-US" dirty="0" err="1" smtClean="0"/>
              <a:t>ve</a:t>
            </a:r>
            <a:r>
              <a:rPr lang="en-US" dirty="0" smtClean="0"/>
              <a:t> correlations because </a:t>
            </a:r>
            <a:r>
              <a:rPr lang="is-IS" dirty="0" smtClean="0"/>
              <a:t>…</a:t>
            </a:r>
          </a:p>
          <a:p>
            <a:r>
              <a:rPr lang="is-IS" dirty="0"/>
              <a:t>	</a:t>
            </a:r>
            <a:r>
              <a:rPr lang="is-IS" dirty="0" smtClean="0"/>
              <a:t>what is the correlation between heads and tails?</a:t>
            </a:r>
            <a:endParaRPr lang="en-US" dirty="0"/>
          </a:p>
        </p:txBody>
      </p:sp>
      <p:sp>
        <p:nvSpPr>
          <p:cNvPr id="9" name="TextBox 8"/>
          <p:cNvSpPr txBox="1"/>
          <p:nvPr/>
        </p:nvSpPr>
        <p:spPr>
          <a:xfrm>
            <a:off x="5130800" y="3791092"/>
            <a:ext cx="3045581"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False positive +</a:t>
            </a:r>
            <a:r>
              <a:rPr lang="en-US" dirty="0" err="1" smtClean="0"/>
              <a:t>ve</a:t>
            </a:r>
            <a:r>
              <a:rPr lang="en-US" dirty="0" smtClean="0"/>
              <a:t> correlations because associations must maintain a constant ratio </a:t>
            </a:r>
            <a:r>
              <a:rPr lang="is-IS" dirty="0" smtClean="0"/>
              <a:t>…</a:t>
            </a:r>
            <a:endParaRPr lang="en-US" dirty="0"/>
          </a:p>
        </p:txBody>
      </p:sp>
      <p:sp>
        <p:nvSpPr>
          <p:cNvPr id="10" name="TextBox 9"/>
          <p:cNvSpPr txBox="1"/>
          <p:nvPr/>
        </p:nvSpPr>
        <p:spPr>
          <a:xfrm>
            <a:off x="2640337" y="1602304"/>
            <a:ext cx="337946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CA" dirty="0" smtClean="0"/>
              <a:t>In addition to spurious correlation</a:t>
            </a:r>
            <a:endParaRPr lang="en-US" dirty="0"/>
          </a:p>
        </p:txBody>
      </p:sp>
      <p:sp>
        <p:nvSpPr>
          <p:cNvPr id="11"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25528478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t>
            </a:r>
            <a:r>
              <a:rPr lang="en-US" dirty="0" err="1" smtClean="0"/>
              <a:t>Ø</a:t>
            </a:r>
            <a:r>
              <a:rPr lang="en-US" dirty="0" smtClean="0"/>
              <a:t> metric</a:t>
            </a:r>
            <a:br>
              <a:rPr lang="en-US" dirty="0" smtClean="0"/>
            </a:br>
            <a:r>
              <a:rPr lang="en-US" sz="2700" dirty="0" err="1" smtClean="0"/>
              <a:t>propr</a:t>
            </a:r>
            <a:r>
              <a:rPr lang="en-US" sz="2700" dirty="0" smtClean="0"/>
              <a:t>, </a:t>
            </a:r>
            <a:r>
              <a:rPr lang="en-US" sz="2700" dirty="0" err="1" smtClean="0"/>
              <a:t>CoDaSeq</a:t>
            </a:r>
            <a:endParaRPr lang="en-US" sz="2700" dirty="0"/>
          </a:p>
        </p:txBody>
      </p:sp>
      <p:sp>
        <p:nvSpPr>
          <p:cNvPr id="3" name="Content Placeholder 2"/>
          <p:cNvSpPr>
            <a:spLocks noGrp="1"/>
          </p:cNvSpPr>
          <p:nvPr>
            <p:ph idx="1"/>
          </p:nvPr>
        </p:nvSpPr>
        <p:spPr>
          <a:xfrm>
            <a:off x="4427536" y="2994789"/>
            <a:ext cx="4259263" cy="3001682"/>
          </a:xfrm>
        </p:spPr>
        <p:txBody>
          <a:bodyPr>
            <a:normAutofit fontScale="70000" lnSpcReduction="20000"/>
          </a:bodyPr>
          <a:lstStyle/>
          <a:p>
            <a:r>
              <a:rPr lang="en-US" dirty="0" err="1" smtClean="0">
                <a:latin typeface="Calibri" charset="0"/>
              </a:rPr>
              <a:t>Ø</a:t>
            </a:r>
            <a:r>
              <a:rPr lang="en-US" dirty="0" smtClean="0">
                <a:latin typeface="Calibri" charset="0"/>
              </a:rPr>
              <a:t> = 1 + ß</a:t>
            </a:r>
            <a:r>
              <a:rPr lang="en-US" baseline="30000" dirty="0" smtClean="0">
                <a:latin typeface="Calibri" charset="0"/>
              </a:rPr>
              <a:t>2</a:t>
            </a:r>
            <a:r>
              <a:rPr lang="en-US" dirty="0" smtClean="0">
                <a:latin typeface="Calibri" charset="0"/>
              </a:rPr>
              <a:t> -2ß|r|</a:t>
            </a:r>
          </a:p>
          <a:p>
            <a:pPr marL="0" indent="0">
              <a:buNone/>
            </a:pPr>
            <a:r>
              <a:rPr lang="en-US" dirty="0" smtClean="0">
                <a:latin typeface="Calibri" charset="0"/>
              </a:rPr>
              <a:t>    </a:t>
            </a:r>
          </a:p>
          <a:p>
            <a:r>
              <a:rPr lang="en-US" dirty="0" smtClean="0">
                <a:latin typeface="Calibri" charset="0"/>
              </a:rPr>
              <a:t>r=1 when two vectors in same direction</a:t>
            </a:r>
          </a:p>
          <a:p>
            <a:r>
              <a:rPr lang="en-US" dirty="0" err="1" smtClean="0">
                <a:latin typeface="Calibri" charset="0"/>
              </a:rPr>
              <a:t>ß</a:t>
            </a:r>
            <a:r>
              <a:rPr lang="en-US" dirty="0" smtClean="0">
                <a:latin typeface="Calibri" charset="0"/>
              </a:rPr>
              <a:t>=1 when the two vectors have the same variance</a:t>
            </a:r>
          </a:p>
          <a:p>
            <a:r>
              <a:rPr lang="en-US" dirty="0" smtClean="0">
                <a:latin typeface="Calibri" charset="0"/>
              </a:rPr>
              <a:t>So </a:t>
            </a:r>
            <a:r>
              <a:rPr lang="en-US" dirty="0" err="1" smtClean="0">
                <a:latin typeface="Calibri" charset="0"/>
              </a:rPr>
              <a:t>Ø</a:t>
            </a:r>
            <a:r>
              <a:rPr lang="en-US" dirty="0" smtClean="0">
                <a:latin typeface="Calibri" charset="0"/>
              </a:rPr>
              <a:t> = 0 </a:t>
            </a:r>
            <a:r>
              <a:rPr lang="en-US" dirty="0" err="1" smtClean="0">
                <a:latin typeface="Calibri" charset="0"/>
              </a:rPr>
              <a:t>iff</a:t>
            </a:r>
            <a:r>
              <a:rPr lang="en-US" dirty="0" smtClean="0">
                <a:latin typeface="Calibri" charset="0"/>
              </a:rPr>
              <a:t> r=2 </a:t>
            </a:r>
            <a:r>
              <a:rPr lang="en-US" dirty="0">
                <a:latin typeface="Calibri" charset="0"/>
              </a:rPr>
              <a:t>&amp; </a:t>
            </a:r>
            <a:r>
              <a:rPr lang="en-US" dirty="0" err="1">
                <a:latin typeface="Calibri" charset="0"/>
              </a:rPr>
              <a:t>ß</a:t>
            </a:r>
            <a:r>
              <a:rPr lang="en-US" dirty="0" smtClean="0">
                <a:latin typeface="Calibri" charset="0"/>
              </a:rPr>
              <a:t>=1</a:t>
            </a:r>
          </a:p>
          <a:p>
            <a:pPr lvl="1"/>
            <a:r>
              <a:rPr lang="en-US" dirty="0" smtClean="0">
                <a:latin typeface="Calibri" charset="0"/>
              </a:rPr>
              <a:t>Collapsing two measures into one number</a:t>
            </a:r>
          </a:p>
        </p:txBody>
      </p:sp>
      <p:pic>
        <p:nvPicPr>
          <p:cNvPr id="4" name="Picture 3"/>
          <p:cNvPicPr>
            <a:picLocks noChangeAspect="1"/>
          </p:cNvPicPr>
          <p:nvPr/>
        </p:nvPicPr>
        <p:blipFill>
          <a:blip r:embed="rId2"/>
          <a:stretch>
            <a:fillRect/>
          </a:stretch>
        </p:blipFill>
        <p:spPr>
          <a:xfrm>
            <a:off x="4903947" y="1545338"/>
            <a:ext cx="2912263" cy="1440130"/>
          </a:xfrm>
          <a:prstGeom prst="rect">
            <a:avLst/>
          </a:prstGeom>
        </p:spPr>
      </p:pic>
      <p:pic>
        <p:nvPicPr>
          <p:cNvPr id="6" name="Content Placeholder 14" descr="simple_biplot.pdf"/>
          <p:cNvPicPr>
            <a:picLocks noChangeAspect="1"/>
          </p:cNvPicPr>
          <p:nvPr/>
        </p:nvPicPr>
        <p:blipFill>
          <a:blip r:embed="rId3">
            <a:extLst>
              <a:ext uri="{28A0092B-C50C-407E-A947-70E740481C1C}">
                <a14:useLocalDpi xmlns:a14="http://schemas.microsoft.com/office/drawing/2010/main" val="0"/>
              </a:ext>
            </a:extLst>
          </a:blip>
          <a:srcRect l="6970" t="5789" r="5305" b="4047"/>
          <a:stretch>
            <a:fillRect/>
          </a:stretch>
        </p:blipFill>
        <p:spPr>
          <a:xfrm>
            <a:off x="457200" y="1765300"/>
            <a:ext cx="3970337" cy="4081463"/>
          </a:xfrm>
          <a:prstGeom prst="rect">
            <a:avLst/>
          </a:prstGeom>
        </p:spPr>
      </p:pic>
      <p:sp>
        <p:nvSpPr>
          <p:cNvPr id="5" name="Rectangle 4"/>
          <p:cNvSpPr/>
          <p:nvPr/>
        </p:nvSpPr>
        <p:spPr>
          <a:xfrm>
            <a:off x="5555381" y="5956158"/>
            <a:ext cx="2276510" cy="523220"/>
          </a:xfrm>
          <a:prstGeom prst="rect">
            <a:avLst/>
          </a:prstGeom>
        </p:spPr>
        <p:txBody>
          <a:bodyPr wrap="none">
            <a:spAutoFit/>
          </a:bodyPr>
          <a:lstStyle/>
          <a:p>
            <a:r>
              <a:rPr lang="en-US" sz="1400" dirty="0">
                <a:solidFill>
                  <a:srgbClr val="7F7F7F"/>
                </a:solidFill>
              </a:rPr>
              <a:t>Lovell, </a:t>
            </a:r>
            <a:r>
              <a:rPr lang="en-US" sz="1400" dirty="0" err="1">
                <a:solidFill>
                  <a:srgbClr val="7F7F7F"/>
                </a:solidFill>
              </a:rPr>
              <a:t>PLoS</a:t>
            </a:r>
            <a:r>
              <a:rPr lang="en-US" sz="1400" dirty="0">
                <a:solidFill>
                  <a:srgbClr val="7F7F7F"/>
                </a:solidFill>
              </a:rPr>
              <a:t> Comp. Bio. </a:t>
            </a:r>
            <a:r>
              <a:rPr lang="en-US" sz="1400" dirty="0" smtClean="0">
                <a:solidFill>
                  <a:srgbClr val="7F7F7F"/>
                </a:solidFill>
              </a:rPr>
              <a:t>2015</a:t>
            </a:r>
          </a:p>
          <a:p>
            <a:r>
              <a:rPr lang="en-US" sz="1400" dirty="0" err="1" smtClean="0">
                <a:solidFill>
                  <a:srgbClr val="7F7F7F"/>
                </a:solidFill>
              </a:rPr>
              <a:t>Erb</a:t>
            </a:r>
            <a:r>
              <a:rPr lang="en-US" sz="1400" dirty="0" smtClean="0">
                <a:solidFill>
                  <a:srgbClr val="7F7F7F"/>
                </a:solidFill>
              </a:rPr>
              <a:t>, </a:t>
            </a:r>
            <a:r>
              <a:rPr lang="en-US" sz="1400" dirty="0" err="1" smtClean="0">
                <a:solidFill>
                  <a:srgbClr val="7F7F7F"/>
                </a:solidFill>
              </a:rPr>
              <a:t>Theor</a:t>
            </a:r>
            <a:r>
              <a:rPr lang="en-US" sz="1400" dirty="0" smtClean="0">
                <a:solidFill>
                  <a:srgbClr val="7F7F7F"/>
                </a:solidFill>
              </a:rPr>
              <a:t>. </a:t>
            </a:r>
            <a:r>
              <a:rPr lang="en-US" sz="1400" dirty="0" err="1" smtClean="0">
                <a:solidFill>
                  <a:srgbClr val="7F7F7F"/>
                </a:solidFill>
              </a:rPr>
              <a:t>Biosci</a:t>
            </a:r>
            <a:r>
              <a:rPr lang="en-US" sz="1400" dirty="0" smtClean="0">
                <a:solidFill>
                  <a:srgbClr val="7F7F7F"/>
                </a:solidFill>
              </a:rPr>
              <a:t>. 2016</a:t>
            </a:r>
            <a:endParaRPr lang="en-US" sz="1400" dirty="0">
              <a:solidFill>
                <a:srgbClr val="7F7F7F"/>
              </a:solidFill>
            </a:endParaRPr>
          </a:p>
        </p:txBody>
      </p:sp>
      <p:sp>
        <p:nvSpPr>
          <p:cNvPr id="7" name="Footer Placeholder 6"/>
          <p:cNvSpPr>
            <a:spLocks noGrp="1"/>
          </p:cNvSpPr>
          <p:nvPr>
            <p:ph type="ftr" sz="quarter" idx="11"/>
          </p:nvPr>
        </p:nvSpPr>
        <p:spPr/>
        <p:txBody>
          <a:bodyPr/>
          <a:lstStyle/>
          <a:p>
            <a:r>
              <a:rPr lang="en-US" smtClean="0"/>
              <a:t>EBI-Hinxton 2017</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16326010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9"/>
            <a:ext cx="8229600" cy="1143000"/>
          </a:xfrm>
        </p:spPr>
        <p:txBody>
          <a:bodyPr/>
          <a:lstStyle/>
          <a:p>
            <a:r>
              <a:rPr lang="en-US" dirty="0" smtClean="0"/>
              <a:t>Where is the noise?</a:t>
            </a:r>
            <a:endParaRPr lang="en-US" dirty="0"/>
          </a:p>
        </p:txBody>
      </p:sp>
      <p:pic>
        <p:nvPicPr>
          <p:cNvPr id="11" name="Content Placeholder 10" descr="mean_var.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79" r="-1617"/>
          <a:stretch/>
        </p:blipFill>
        <p:spPr>
          <a:xfrm>
            <a:off x="818445" y="1600200"/>
            <a:ext cx="2081390" cy="4525963"/>
          </a:xfrm>
        </p:spPr>
      </p:pic>
      <p:sp>
        <p:nvSpPr>
          <p:cNvPr id="12" name="TextBox 11"/>
          <p:cNvSpPr txBox="1"/>
          <p:nvPr/>
        </p:nvSpPr>
        <p:spPr>
          <a:xfrm>
            <a:off x="3753556" y="1277898"/>
            <a:ext cx="5390444" cy="4801315"/>
          </a:xfrm>
          <a:prstGeom prst="rect">
            <a:avLst/>
          </a:prstGeom>
          <a:noFill/>
        </p:spPr>
        <p:txBody>
          <a:bodyPr wrap="square" rtlCol="0">
            <a:spAutoFit/>
          </a:bodyPr>
          <a:lstStyle/>
          <a:p>
            <a:r>
              <a:rPr lang="en-US" dirty="0" smtClean="0"/>
              <a:t>Variance vs. mean for data on the simplex</a:t>
            </a:r>
          </a:p>
          <a:p>
            <a:pPr marL="285750" indent="-285750">
              <a:buFont typeface="Arial"/>
              <a:buChar char="•"/>
            </a:pPr>
            <a:r>
              <a:rPr lang="en-US" dirty="0" err="1" smtClean="0"/>
              <a:t>Transcriptome</a:t>
            </a:r>
            <a:r>
              <a:rPr lang="en-US" dirty="0" smtClean="0"/>
              <a:t> </a:t>
            </a:r>
            <a:r>
              <a:rPr lang="en-US" dirty="0" err="1" smtClean="0"/>
              <a:t>datset</a:t>
            </a:r>
            <a:endParaRPr lang="en-US" dirty="0" smtClean="0"/>
          </a:p>
          <a:p>
            <a:pPr marL="285750" indent="-285750">
              <a:buFont typeface="Wingdings" charset="2"/>
              <a:buChar char="§"/>
            </a:pPr>
            <a:r>
              <a:rPr lang="en-US" dirty="0" smtClean="0"/>
              <a:t> Top shows absolute data, with near linear dependence </a:t>
            </a:r>
          </a:p>
          <a:p>
            <a:pPr marL="742950" lvl="1" indent="-285750">
              <a:buFont typeface="Wingdings" charset="2"/>
              <a:buChar char="§"/>
            </a:pPr>
            <a:r>
              <a:rPr lang="en-US" dirty="0" smtClean="0"/>
              <a:t>Modeled by negative binomial</a:t>
            </a:r>
          </a:p>
          <a:p>
            <a:pPr marL="742950" lvl="1" indent="-285750">
              <a:buFont typeface="Wingdings" charset="2"/>
              <a:buChar char="§"/>
            </a:pPr>
            <a:r>
              <a:rPr lang="en-US" dirty="0" smtClean="0"/>
              <a:t>Lowest and highest counts have least variance</a:t>
            </a:r>
          </a:p>
          <a:p>
            <a:pPr marL="742950" lvl="1" indent="-285750">
              <a:buFont typeface="Wingdings" charset="2"/>
              <a:buChar char="§"/>
            </a:pPr>
            <a:r>
              <a:rPr lang="en-US" dirty="0" smtClean="0"/>
              <a:t>0 is 0!</a:t>
            </a:r>
          </a:p>
          <a:p>
            <a:pPr marL="742950" lvl="1" indent="-285750">
              <a:buFont typeface="Wingdings" charset="2"/>
              <a:buChar char="§"/>
            </a:pPr>
            <a:r>
              <a:rPr lang="en-US" dirty="0" smtClean="0"/>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relative data, non-linear dependence on ratios</a:t>
            </a:r>
          </a:p>
          <a:p>
            <a:pPr marL="742950" lvl="1" indent="-285750">
              <a:buFont typeface="Wingdings" charset="2"/>
              <a:buChar char="§"/>
            </a:pPr>
            <a:r>
              <a:rPr lang="en-US" dirty="0" smtClean="0"/>
              <a:t>Follows approximate </a:t>
            </a:r>
            <a:r>
              <a:rPr lang="en-US" dirty="0" err="1" smtClean="0"/>
              <a:t>Dirichlet</a:t>
            </a:r>
            <a:endParaRPr lang="en-US" dirty="0" smtClean="0"/>
          </a:p>
          <a:p>
            <a:pPr marL="742950" lvl="1" indent="-285750">
              <a:buFont typeface="Wingdings" charset="2"/>
              <a:buChar char="§"/>
            </a:pPr>
            <a:r>
              <a:rPr lang="en-US" dirty="0" smtClean="0"/>
              <a:t>Lowest and highest counts have least variance, but 0 is 0!</a:t>
            </a:r>
          </a:p>
          <a:p>
            <a:pPr marL="742950" lvl="1" indent="-285750">
              <a:buFont typeface="Wingdings" charset="2"/>
              <a:buChar char="§"/>
            </a:pPr>
            <a:r>
              <a:rPr lang="en-US" dirty="0"/>
              <a:t>Inflates statistical </a:t>
            </a:r>
            <a:r>
              <a:rPr lang="en-US" dirty="0" smtClean="0"/>
              <a:t>significance </a:t>
            </a:r>
            <a:r>
              <a:rPr lang="en-US" dirty="0"/>
              <a:t>at low count </a:t>
            </a:r>
            <a:r>
              <a:rPr lang="en-US" dirty="0" smtClean="0"/>
              <a:t>margin</a:t>
            </a:r>
            <a:endParaRPr lang="en-US" dirty="0"/>
          </a:p>
        </p:txBody>
      </p:sp>
      <p:sp>
        <p:nvSpPr>
          <p:cNvPr id="5" name="TextBox 4"/>
          <p:cNvSpPr txBox="1"/>
          <p:nvPr/>
        </p:nvSpPr>
        <p:spPr>
          <a:xfrm>
            <a:off x="6207125" y="6186955"/>
            <a:ext cx="2287806"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EBI-Hinxton 2017</a:t>
            </a:r>
            <a:endParaRPr lang="en-US" dirty="0"/>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1731096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estimate</a:t>
            </a:r>
            <a:endParaRPr lang="en-US" dirty="0"/>
          </a:p>
        </p:txBody>
      </p:sp>
      <p:sp>
        <p:nvSpPr>
          <p:cNvPr id="12" name="TextBox 11"/>
          <p:cNvSpPr txBox="1"/>
          <p:nvPr/>
        </p:nvSpPr>
        <p:spPr>
          <a:xfrm>
            <a:off x="3753557" y="1593437"/>
            <a:ext cx="4374444" cy="4801315"/>
          </a:xfrm>
          <a:prstGeom prst="rect">
            <a:avLst/>
          </a:prstGeom>
          <a:noFill/>
        </p:spPr>
        <p:txBody>
          <a:bodyPr wrap="square" rtlCol="0">
            <a:spAutoFit/>
          </a:bodyPr>
          <a:lstStyle/>
          <a:p>
            <a:r>
              <a:rPr lang="en-US" dirty="0" smtClean="0"/>
              <a:t>Variance vs. mean for data on the simplex</a:t>
            </a:r>
          </a:p>
          <a:p>
            <a:pPr marL="285750" indent="-285750">
              <a:buFont typeface="Wingdings" charset="2"/>
              <a:buChar char="§"/>
            </a:pPr>
            <a:r>
              <a:rPr lang="en-US" dirty="0" smtClean="0">
                <a:solidFill>
                  <a:schemeClr val="tx1">
                    <a:lumMod val="50000"/>
                    <a:lumOff val="50000"/>
                  </a:schemeClr>
                </a:solidFill>
              </a:rPr>
              <a:t> Top </a:t>
            </a:r>
            <a:r>
              <a:rPr lang="en-US" dirty="0">
                <a:solidFill>
                  <a:schemeClr val="tx1">
                    <a:lumMod val="50000"/>
                    <a:lumOff val="50000"/>
                  </a:schemeClr>
                </a:solidFill>
              </a:rPr>
              <a:t>shows </a:t>
            </a:r>
            <a:r>
              <a:rPr lang="en-US" dirty="0" smtClean="0">
                <a:solidFill>
                  <a:schemeClr val="tx1">
                    <a:lumMod val="50000"/>
                    <a:lumOff val="50000"/>
                  </a:schemeClr>
                </a:solidFill>
              </a:rPr>
              <a:t>point estimate</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Follows approximate </a:t>
            </a:r>
            <a:r>
              <a:rPr lang="en-US" dirty="0" err="1">
                <a:solidFill>
                  <a:schemeClr val="tx1">
                    <a:lumMod val="50000"/>
                    <a:lumOff val="50000"/>
                  </a:schemeClr>
                </a:solidFill>
              </a:rPr>
              <a:t>Dirichlet</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Lowest and highest counts have least variance, but 0 is 0!</a:t>
            </a:r>
          </a:p>
          <a:p>
            <a:pPr marL="742950" lvl="1" indent="-285750">
              <a:buFont typeface="Wingdings" charset="2"/>
              <a:buChar char="§"/>
            </a:pPr>
            <a:r>
              <a:rPr lang="en-US" dirty="0">
                <a:solidFill>
                  <a:schemeClr val="tx1">
                    <a:lumMod val="50000"/>
                    <a:lumOff val="50000"/>
                  </a:schemeClr>
                </a:solidFill>
              </a:rPr>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Bayesian estimate</a:t>
            </a:r>
          </a:p>
          <a:p>
            <a:pPr marL="742950" lvl="1" indent="-285750">
              <a:buFont typeface="Wingdings" charset="2"/>
              <a:buChar char="§"/>
            </a:pPr>
            <a:r>
              <a:rPr lang="en-US" dirty="0" smtClean="0"/>
              <a:t>Probabilities not counts</a:t>
            </a:r>
          </a:p>
          <a:p>
            <a:pPr marL="742950" lvl="1" indent="-285750">
              <a:buFont typeface="Wingdings" charset="2"/>
              <a:buChar char="§"/>
            </a:pPr>
            <a:r>
              <a:rPr lang="en-US" dirty="0" smtClean="0"/>
              <a:t>Drawn from </a:t>
            </a:r>
            <a:r>
              <a:rPr lang="en-US" dirty="0" err="1" smtClean="0"/>
              <a:t>Dirichlet</a:t>
            </a:r>
            <a:endParaRPr lang="en-US" dirty="0" smtClean="0"/>
          </a:p>
          <a:p>
            <a:pPr marL="742950" lvl="1" indent="-285750">
              <a:buFont typeface="Wingdings" charset="2"/>
              <a:buChar char="§"/>
            </a:pPr>
            <a:r>
              <a:rPr lang="en-US" dirty="0" smtClean="0"/>
              <a:t>Values replaced by estimated probability of observing variable given total</a:t>
            </a:r>
          </a:p>
          <a:p>
            <a:pPr marL="742950" lvl="1" indent="-285750">
              <a:buFont typeface="Wingdings" charset="2"/>
              <a:buChar char="§"/>
            </a:pPr>
            <a:r>
              <a:rPr lang="en-US" dirty="0" smtClean="0"/>
              <a:t>Highest counts have least variance</a:t>
            </a:r>
          </a:p>
          <a:p>
            <a:pPr marL="742950" lvl="1" indent="-285750">
              <a:buFont typeface="Wingdings" charset="2"/>
              <a:buChar char="§"/>
            </a:pPr>
            <a:r>
              <a:rPr lang="en-US" dirty="0" smtClean="0"/>
              <a:t>Low counts must be very different to be significant </a:t>
            </a:r>
            <a:r>
              <a:rPr lang="en-US" dirty="0"/>
              <a:t>at low count </a:t>
            </a:r>
            <a:r>
              <a:rPr lang="en-US" dirty="0" smtClean="0"/>
              <a:t>margin</a:t>
            </a:r>
            <a:endParaRPr lang="en-US" dirty="0"/>
          </a:p>
        </p:txBody>
      </p:sp>
      <p:pic>
        <p:nvPicPr>
          <p:cNvPr id="5" name="Content Placeholder 4" descr="mean_var_Bayes.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51" r="375"/>
          <a:stretch/>
        </p:blipFill>
        <p:spPr>
          <a:xfrm>
            <a:off x="862529" y="1600200"/>
            <a:ext cx="2023889" cy="4525963"/>
          </a:xfrm>
        </p:spPr>
      </p:pic>
      <p:sp>
        <p:nvSpPr>
          <p:cNvPr id="3" name="Footer Placeholder 2"/>
          <p:cNvSpPr>
            <a:spLocks noGrp="1"/>
          </p:cNvSpPr>
          <p:nvPr>
            <p:ph type="ftr" sz="quarter" idx="11"/>
          </p:nvPr>
        </p:nvSpPr>
        <p:spPr/>
        <p:txBody>
          <a:bodyPr/>
          <a:lstStyle/>
          <a:p>
            <a:r>
              <a:rPr lang="en-US" smtClean="0"/>
              <a:t>EBI-Hinxton 2017</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49626560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technical variation</a:t>
            </a:r>
            <a:endParaRPr lang="en-US" dirty="0"/>
          </a:p>
        </p:txBody>
      </p:sp>
      <p:pic>
        <p:nvPicPr>
          <p:cNvPr id="4" name="Content Placeholder 3"/>
          <p:cNvPicPr>
            <a:picLocks noGrp="1" noChangeAspect="1"/>
          </p:cNvPicPr>
          <p:nvPr>
            <p:ph idx="1"/>
          </p:nvPr>
        </p:nvPicPr>
        <p:blipFill rotWithShape="1">
          <a:blip r:embed="rId2"/>
          <a:srcRect l="-176" r="49019"/>
          <a:stretch/>
        </p:blipFill>
        <p:spPr>
          <a:xfrm>
            <a:off x="997888" y="1600200"/>
            <a:ext cx="3435910" cy="4525963"/>
          </a:xfrm>
        </p:spPr>
      </p:pic>
      <p:sp>
        <p:nvSpPr>
          <p:cNvPr id="5" name="TextBox 4"/>
          <p:cNvSpPr txBox="1"/>
          <p:nvPr/>
        </p:nvSpPr>
        <p:spPr>
          <a:xfrm>
            <a:off x="4541759" y="1737781"/>
            <a:ext cx="3394148" cy="2862323"/>
          </a:xfrm>
          <a:prstGeom prst="rect">
            <a:avLst/>
          </a:prstGeom>
          <a:noFill/>
        </p:spPr>
        <p:txBody>
          <a:bodyPr wrap="square" rtlCol="0">
            <a:spAutoFit/>
          </a:bodyPr>
          <a:lstStyle/>
          <a:p>
            <a:pPr algn="ctr"/>
            <a:r>
              <a:rPr lang="en-US" b="1" dirty="0" smtClean="0"/>
              <a:t>Distribution of values in replicate B for replicate A values</a:t>
            </a:r>
          </a:p>
          <a:p>
            <a:pPr algn="ctr"/>
            <a:endParaRPr lang="en-US" b="1" dirty="0"/>
          </a:p>
          <a:p>
            <a:pPr marL="285750" indent="-285750">
              <a:buFont typeface="Arial"/>
              <a:buChar char="•"/>
            </a:pPr>
            <a:r>
              <a:rPr lang="en-US" dirty="0" err="1" smtClean="0"/>
              <a:t>Transcriptome</a:t>
            </a:r>
            <a:r>
              <a:rPr lang="en-US" dirty="0" smtClean="0"/>
              <a:t> dataset</a:t>
            </a:r>
          </a:p>
          <a:p>
            <a:endParaRPr lang="en-US" dirty="0"/>
          </a:p>
          <a:p>
            <a:pPr marL="285750" indent="-285750">
              <a:buFont typeface="Arial"/>
              <a:buChar char="•"/>
            </a:pPr>
            <a:r>
              <a:rPr lang="en-US" dirty="0" smtClean="0"/>
              <a:t>True technical variation in black</a:t>
            </a:r>
          </a:p>
          <a:p>
            <a:pPr marL="285750" indent="-285750">
              <a:buFont typeface="Arial"/>
              <a:buChar char="•"/>
            </a:pPr>
            <a:r>
              <a:rPr lang="en-US" dirty="0" smtClean="0"/>
              <a:t>Inferred technical variation in red </a:t>
            </a:r>
          </a:p>
          <a:p>
            <a:endParaRPr lang="en-US" dirty="0"/>
          </a:p>
        </p:txBody>
      </p:sp>
      <p:sp>
        <p:nvSpPr>
          <p:cNvPr id="6" name="TextBox 5"/>
          <p:cNvSpPr txBox="1"/>
          <p:nvPr/>
        </p:nvSpPr>
        <p:spPr>
          <a:xfrm>
            <a:off x="6207125" y="6037263"/>
            <a:ext cx="2287806" cy="276999"/>
          </a:xfrm>
          <a:prstGeom prst="rect">
            <a:avLst/>
          </a:prstGeom>
          <a:noFill/>
        </p:spPr>
        <p:txBody>
          <a:bodyPr wrap="none">
            <a:spAutoFit/>
          </a:bodyPr>
          <a:lstStyle/>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EBI-Hinxton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61953457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 test values not affected by random sampling</a:t>
            </a:r>
            <a:endParaRPr lang="en-US" dirty="0"/>
          </a:p>
        </p:txBody>
      </p:sp>
      <p:pic>
        <p:nvPicPr>
          <p:cNvPr id="6"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rcRect l="-1512" r="-1512"/>
          <a:stretch>
            <a:fillRect/>
          </a:stretch>
        </p:blipFill>
        <p:spPr>
          <a:xfrm>
            <a:off x="457200" y="2181225"/>
            <a:ext cx="4537075" cy="2495550"/>
          </a:xfrm>
        </p:spPr>
      </p:pic>
      <p:sp>
        <p:nvSpPr>
          <p:cNvPr id="8" name="TextBox 7"/>
          <p:cNvSpPr txBox="1"/>
          <p:nvPr/>
        </p:nvSpPr>
        <p:spPr>
          <a:xfrm>
            <a:off x="5302249" y="1871820"/>
            <a:ext cx="3384551" cy="4001096"/>
          </a:xfrm>
          <a:prstGeom prst="rect">
            <a:avLst/>
          </a:prstGeom>
          <a:noFill/>
        </p:spPr>
        <p:txBody>
          <a:bodyPr wrap="square" rtlCol="0">
            <a:spAutoFit/>
          </a:bodyPr>
          <a:lstStyle/>
          <a:p>
            <a:pPr algn="ctr"/>
            <a:r>
              <a:rPr lang="en-US" sz="2400" b="1" u="sng" dirty="0" smtClean="0"/>
              <a:t>ALDEx2</a:t>
            </a:r>
          </a:p>
          <a:p>
            <a:pPr marL="285750" indent="-285750">
              <a:buFont typeface="Arial"/>
              <a:buChar char="•"/>
            </a:pPr>
            <a:endParaRPr lang="en-US" dirty="0" smtClean="0"/>
          </a:p>
          <a:p>
            <a:pPr marL="285750" indent="-285750">
              <a:buFont typeface="Arial"/>
              <a:buChar char="•"/>
            </a:pPr>
            <a:r>
              <a:rPr lang="en-US" dirty="0" smtClean="0"/>
              <a:t>Generate posterior estimates of the data consistent with the observed data and the chosen  prior(s)</a:t>
            </a:r>
          </a:p>
          <a:p>
            <a:pPr marL="742950" lvl="1" indent="-285750">
              <a:buFont typeface="Arial"/>
              <a:buChar char="•"/>
            </a:pPr>
            <a:r>
              <a:rPr lang="en-US" sz="1400" dirty="0" err="1" smtClean="0"/>
              <a:t>Dirichlet</a:t>
            </a:r>
            <a:r>
              <a:rPr lang="en-US" sz="1400" dirty="0" smtClean="0"/>
              <a:t> instances</a:t>
            </a:r>
          </a:p>
          <a:p>
            <a:pPr marL="285750" indent="-285750">
              <a:buFont typeface="Arial"/>
              <a:buChar char="•"/>
            </a:pPr>
            <a:r>
              <a:rPr lang="en-US" dirty="0" err="1" smtClean="0"/>
              <a:t>clr</a:t>
            </a:r>
            <a:r>
              <a:rPr lang="en-US" dirty="0" smtClean="0"/>
              <a:t> transform instances</a:t>
            </a:r>
          </a:p>
          <a:p>
            <a:pPr marL="285750" indent="-285750">
              <a:buFont typeface="Arial"/>
              <a:buChar char="•"/>
            </a:pPr>
            <a:r>
              <a:rPr lang="en-US" dirty="0" smtClean="0"/>
              <a:t>Calculate </a:t>
            </a:r>
            <a:r>
              <a:rPr lang="en-US" dirty="0" err="1" smtClean="0"/>
              <a:t>univariate</a:t>
            </a:r>
            <a:r>
              <a:rPr lang="en-US" dirty="0" smtClean="0"/>
              <a:t> test values on each instance</a:t>
            </a:r>
          </a:p>
          <a:p>
            <a:pPr marL="285750" indent="-285750">
              <a:buFont typeface="Arial"/>
              <a:buChar char="•"/>
            </a:pPr>
            <a:r>
              <a:rPr lang="en-US" dirty="0" smtClean="0"/>
              <a:t>Correct for FDR</a:t>
            </a:r>
          </a:p>
          <a:p>
            <a:pPr marL="285750" indent="-285750">
              <a:buFont typeface="Arial"/>
              <a:buChar char="•"/>
            </a:pPr>
            <a:endParaRPr lang="en-US" dirty="0" smtClean="0"/>
          </a:p>
          <a:p>
            <a:pPr marL="285750" indent="-285750">
              <a:buFont typeface="Arial"/>
              <a:buChar char="•"/>
            </a:pPr>
            <a:r>
              <a:rPr lang="en-US" b="1" dirty="0" smtClean="0"/>
              <a:t>Report the expected value of each test across instances</a:t>
            </a:r>
          </a:p>
        </p:txBody>
      </p:sp>
      <p:sp>
        <p:nvSpPr>
          <p:cNvPr id="3" name="TextBox 2"/>
          <p:cNvSpPr txBox="1"/>
          <p:nvPr/>
        </p:nvSpPr>
        <p:spPr>
          <a:xfrm>
            <a:off x="2832485" y="1908981"/>
            <a:ext cx="1739378" cy="338554"/>
          </a:xfrm>
          <a:prstGeom prst="rect">
            <a:avLst/>
          </a:prstGeom>
          <a:noFill/>
        </p:spPr>
        <p:txBody>
          <a:bodyPr wrap="none" rtlCol="0">
            <a:spAutoFit/>
          </a:bodyPr>
          <a:lstStyle/>
          <a:p>
            <a:r>
              <a:rPr lang="en-US" sz="1600" b="1" dirty="0" smtClean="0">
                <a:solidFill>
                  <a:srgbClr val="EBD0FE"/>
                </a:solidFill>
              </a:rPr>
              <a:t>Group 1    </a:t>
            </a:r>
            <a:r>
              <a:rPr lang="en-US" sz="1600" b="1" dirty="0" smtClean="0">
                <a:solidFill>
                  <a:srgbClr val="B0FEFE"/>
                </a:solidFill>
              </a:rPr>
              <a:t>Group 2</a:t>
            </a:r>
          </a:p>
        </p:txBody>
      </p:sp>
      <p:sp>
        <p:nvSpPr>
          <p:cNvPr id="5" name="Footer Placeholder 4"/>
          <p:cNvSpPr>
            <a:spLocks noGrp="1"/>
          </p:cNvSpPr>
          <p:nvPr>
            <p:ph type="ftr" sz="quarter" idx="11"/>
          </p:nvPr>
        </p:nvSpPr>
        <p:spPr>
          <a:xfrm>
            <a:off x="3124200" y="6356350"/>
            <a:ext cx="2895600" cy="365125"/>
          </a:xfrm>
        </p:spPr>
        <p:txBody>
          <a:bodyPr/>
          <a:lstStyle/>
          <a:p>
            <a:r>
              <a:rPr lang="en-US" smtClean="0"/>
              <a:t>EBI-Hinxton 2017</a:t>
            </a:r>
            <a:endParaRPr lang="en-US"/>
          </a:p>
        </p:txBody>
      </p:sp>
      <p:sp>
        <p:nvSpPr>
          <p:cNvPr id="9" name="TextBox 8"/>
          <p:cNvSpPr txBox="1"/>
          <p:nvPr/>
        </p:nvSpPr>
        <p:spPr>
          <a:xfrm>
            <a:off x="6207125" y="6037263"/>
            <a:ext cx="2406578"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2014. </a:t>
            </a:r>
            <a:r>
              <a:rPr lang="en-US" sz="1200" dirty="0" err="1" smtClean="0">
                <a:solidFill>
                  <a:schemeClr val="tx1">
                    <a:lumMod val="50000"/>
                    <a:lumOff val="50000"/>
                  </a:schemeClr>
                </a:solidFill>
              </a:rPr>
              <a:t>Microbiome</a:t>
            </a:r>
            <a:endParaRPr lang="en-US" sz="1200" dirty="0">
              <a:solidFill>
                <a:schemeClr val="tx1">
                  <a:lumMod val="50000"/>
                  <a:lumOff val="50000"/>
                </a:schemeClr>
              </a:solidFill>
            </a:endParaRPr>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96092393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t>
            </a:r>
            <a:r>
              <a:rPr lang="en-US" dirty="0" smtClean="0"/>
              <a:t>ffect-sizes</a:t>
            </a:r>
            <a:endParaRPr lang="en-US" dirty="0"/>
          </a:p>
        </p:txBody>
      </p:sp>
      <p:pic>
        <p:nvPicPr>
          <p:cNvPr id="4" name="Content Placeholder 3" descr="all_tested.pdf"/>
          <p:cNvPicPr>
            <a:picLocks noGrp="1" noChangeAspect="1"/>
          </p:cNvPicPr>
          <p:nvPr>
            <p:ph idx="1"/>
          </p:nvPr>
        </p:nvPicPr>
        <p:blipFill rotWithShape="1">
          <a:blip r:embed="rId3">
            <a:extLst>
              <a:ext uri="{28A0092B-C50C-407E-A947-70E740481C1C}">
                <a14:useLocalDpi xmlns:a14="http://schemas.microsoft.com/office/drawing/2010/main" val="0"/>
              </a:ext>
            </a:extLst>
          </a:blip>
          <a:srcRect l="460" t="8314" r="593"/>
          <a:stretch/>
        </p:blipFill>
        <p:spPr>
          <a:xfrm>
            <a:off x="457200" y="1842804"/>
            <a:ext cx="4478304" cy="4149684"/>
          </a:xfrm>
        </p:spPr>
      </p:pic>
      <p:sp>
        <p:nvSpPr>
          <p:cNvPr id="6" name="TextBox 5"/>
          <p:cNvSpPr txBox="1"/>
          <p:nvPr/>
        </p:nvSpPr>
        <p:spPr>
          <a:xfrm>
            <a:off x="4822052" y="1453231"/>
            <a:ext cx="3990978" cy="4801315"/>
          </a:xfrm>
          <a:prstGeom prst="rect">
            <a:avLst/>
          </a:prstGeom>
          <a:noFill/>
        </p:spPr>
        <p:txBody>
          <a:bodyPr wrap="square" rtlCol="0">
            <a:spAutoFit/>
          </a:bodyPr>
          <a:lstStyle/>
          <a:p>
            <a:pPr marL="285750" indent="-285750">
              <a:buFont typeface="Arial"/>
              <a:buChar char="•"/>
            </a:pPr>
            <a:r>
              <a:rPr lang="en-US" dirty="0" smtClean="0"/>
              <a:t>E=Difference/Dispersion</a:t>
            </a:r>
          </a:p>
          <a:p>
            <a:pPr marL="285750" indent="-285750">
              <a:buFont typeface="Arial"/>
              <a:buChar char="•"/>
            </a:pPr>
            <a:r>
              <a:rPr lang="en-US" dirty="0" smtClean="0"/>
              <a:t>SELEX dataset</a:t>
            </a:r>
          </a:p>
          <a:p>
            <a:pPr marL="285750" indent="-285750">
              <a:buFont typeface="Arial"/>
              <a:buChar char="•"/>
            </a:pPr>
            <a:r>
              <a:rPr lang="en-US" dirty="0" smtClean="0"/>
              <a:t>Convenient way to summarize </a:t>
            </a:r>
            <a:r>
              <a:rPr lang="en-US" dirty="0" err="1" smtClean="0"/>
              <a:t>univariate</a:t>
            </a:r>
            <a:r>
              <a:rPr lang="en-US" dirty="0" smtClean="0"/>
              <a:t> differences in multivariate data</a:t>
            </a:r>
          </a:p>
          <a:p>
            <a:pPr marL="285750" indent="-285750">
              <a:buFont typeface="Arial"/>
              <a:buChar char="•"/>
            </a:pPr>
            <a:r>
              <a:rPr lang="en-US" dirty="0" smtClean="0"/>
              <a:t>X axis - maximum variation within either group for each feature</a:t>
            </a:r>
          </a:p>
          <a:p>
            <a:pPr marL="285750" indent="-285750">
              <a:buFont typeface="Arial"/>
              <a:buChar char="•"/>
            </a:pPr>
            <a:r>
              <a:rPr lang="en-US" dirty="0" smtClean="0"/>
              <a:t>Y axis – Difference between groups for each feature </a:t>
            </a:r>
          </a:p>
          <a:p>
            <a:pPr marL="285750" indent="-285750">
              <a:buFont typeface="Arial"/>
              <a:buChar char="•"/>
            </a:pPr>
            <a:r>
              <a:rPr lang="en-US" dirty="0" smtClean="0"/>
              <a:t>Lines indicate effect size boundaries</a:t>
            </a:r>
          </a:p>
          <a:p>
            <a:pPr marL="742950" lvl="1" indent="-285750">
              <a:buFont typeface="Arial"/>
              <a:buChar char="•"/>
            </a:pPr>
            <a:r>
              <a:rPr lang="en-US" dirty="0" smtClean="0"/>
              <a:t>D=1, 	V=2		E=0.5</a:t>
            </a:r>
          </a:p>
          <a:p>
            <a:pPr marL="742950" lvl="1" indent="-285750">
              <a:buFont typeface="Arial"/>
              <a:buChar char="•"/>
            </a:pPr>
            <a:r>
              <a:rPr lang="en-US" dirty="0" smtClean="0"/>
              <a:t>D=1	V=0.5	E=2</a:t>
            </a:r>
          </a:p>
          <a:p>
            <a:pPr marL="742950" lvl="1" indent="-285750">
              <a:buFont typeface="Arial"/>
              <a:buChar char="•"/>
            </a:pPr>
            <a:r>
              <a:rPr lang="en-US" dirty="0" smtClean="0"/>
              <a:t>D=2	V=2    	E=1</a:t>
            </a:r>
          </a:p>
          <a:p>
            <a:pPr marL="285750" indent="-285750">
              <a:buFont typeface="Arial"/>
              <a:buChar char="•"/>
            </a:pPr>
            <a:r>
              <a:rPr lang="en-US" dirty="0" smtClean="0"/>
              <a:t>Read the plot in sectors</a:t>
            </a:r>
          </a:p>
          <a:p>
            <a:pPr marL="285750" indent="-285750">
              <a:buFont typeface="Arial"/>
              <a:buChar char="•"/>
            </a:pPr>
            <a:r>
              <a:rPr lang="en-US" dirty="0" smtClean="0"/>
              <a:t>Most 16S </a:t>
            </a:r>
            <a:r>
              <a:rPr lang="en-US" dirty="0" err="1" smtClean="0"/>
              <a:t>rRNA</a:t>
            </a:r>
            <a:r>
              <a:rPr lang="en-US" dirty="0" smtClean="0"/>
              <a:t> sequencing experiments have E &lt; 1</a:t>
            </a:r>
          </a:p>
          <a:p>
            <a:pPr marL="285750" indent="-285750">
              <a:buFont typeface="Arial"/>
              <a:buChar char="•"/>
            </a:pPr>
            <a:r>
              <a:rPr lang="en-US" dirty="0" err="1" smtClean="0"/>
              <a:t>Transcriptome</a:t>
            </a:r>
            <a:r>
              <a:rPr lang="en-US" dirty="0" smtClean="0"/>
              <a:t> experiments E &gt; 2</a:t>
            </a:r>
          </a:p>
        </p:txBody>
      </p:sp>
      <p:sp>
        <p:nvSpPr>
          <p:cNvPr id="3" name="Footer Placeholder 2"/>
          <p:cNvSpPr>
            <a:spLocks noGrp="1"/>
          </p:cNvSpPr>
          <p:nvPr>
            <p:ph type="ftr" sz="quarter" idx="11"/>
          </p:nvPr>
        </p:nvSpPr>
        <p:spPr/>
        <p:txBody>
          <a:bodyPr/>
          <a:lstStyle/>
          <a:p>
            <a:r>
              <a:rPr lang="en-US" smtClean="0"/>
              <a:t>EBI-Hinxton 2017</a:t>
            </a:r>
            <a:endParaRPr lang="en-US"/>
          </a:p>
        </p:txBody>
      </p:sp>
      <p:sp>
        <p:nvSpPr>
          <p:cNvPr id="7" name="Rectangle 6"/>
          <p:cNvSpPr/>
          <p:nvPr/>
        </p:nvSpPr>
        <p:spPr>
          <a:xfrm>
            <a:off x="5515569" y="6301468"/>
            <a:ext cx="2608482" cy="276999"/>
          </a:xfrm>
          <a:prstGeom prst="rect">
            <a:avLst/>
          </a:prstGeom>
        </p:spPr>
        <p:txBody>
          <a:bodyPr wrap="none">
            <a:spAutoFit/>
          </a:bodyPr>
          <a:lstStyle/>
          <a:p>
            <a:pPr>
              <a:defRPr/>
            </a:pPr>
            <a:r>
              <a:rPr lang="en-US" sz="1200" dirty="0">
                <a:solidFill>
                  <a:schemeClr val="tx1">
                    <a:lumMod val="50000"/>
                    <a:lumOff val="50000"/>
                  </a:schemeClr>
                </a:solidFill>
              </a:rPr>
              <a:t>Gloor et al. 2016. J. Comp. Graph. Stat.</a:t>
            </a: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99066484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P-values are not reliable</a:t>
            </a:r>
            <a:endParaRPr lang="en-US" dirty="0"/>
          </a:p>
        </p:txBody>
      </p:sp>
      <p:pic>
        <p:nvPicPr>
          <p:cNvPr id="4" name="Content Placeholder 3"/>
          <p:cNvPicPr>
            <a:picLocks noGrp="1" noChangeAspect="1"/>
          </p:cNvPicPr>
          <p:nvPr>
            <p:ph idx="1"/>
          </p:nvPr>
        </p:nvPicPr>
        <p:blipFill rotWithShape="1">
          <a:blip r:embed="rId2"/>
          <a:srcRect t="-27621" b="-264"/>
          <a:stretch/>
        </p:blipFill>
        <p:spPr>
          <a:xfrm>
            <a:off x="515129" y="911412"/>
            <a:ext cx="8079912" cy="3660588"/>
          </a:xfrm>
        </p:spPr>
      </p:pic>
      <p:sp>
        <p:nvSpPr>
          <p:cNvPr id="5" name="TextBox 4"/>
          <p:cNvSpPr txBox="1"/>
          <p:nvPr/>
        </p:nvSpPr>
        <p:spPr>
          <a:xfrm>
            <a:off x="2489200" y="4879022"/>
            <a:ext cx="3813865" cy="1477328"/>
          </a:xfrm>
          <a:prstGeom prst="rect">
            <a:avLst/>
          </a:prstGeom>
          <a:noFill/>
        </p:spPr>
        <p:txBody>
          <a:bodyPr wrap="none" rtlCol="0">
            <a:spAutoFit/>
          </a:bodyPr>
          <a:lstStyle/>
          <a:p>
            <a:r>
              <a:rPr lang="en-US" dirty="0" smtClean="0"/>
              <a:t>Yeast </a:t>
            </a:r>
            <a:r>
              <a:rPr lang="en-US" dirty="0" err="1" smtClean="0"/>
              <a:t>transcriptome</a:t>
            </a:r>
            <a:r>
              <a:rPr lang="en-US" dirty="0" smtClean="0"/>
              <a:t> dataset</a:t>
            </a:r>
          </a:p>
          <a:p>
            <a:pPr marL="285750" indent="-285750">
              <a:buFont typeface="Arial"/>
              <a:buChar char="•"/>
            </a:pPr>
            <a:r>
              <a:rPr lang="en-US" dirty="0"/>
              <a:t>48 </a:t>
            </a:r>
            <a:r>
              <a:rPr lang="en-US" dirty="0" smtClean="0"/>
              <a:t>replicates, 2 conditions</a:t>
            </a:r>
          </a:p>
          <a:p>
            <a:pPr marL="285750" indent="-285750">
              <a:buFont typeface="Arial"/>
              <a:buChar char="•"/>
            </a:pPr>
            <a:r>
              <a:rPr lang="en-US" dirty="0" smtClean="0"/>
              <a:t>Randomly choose n replicates</a:t>
            </a:r>
          </a:p>
          <a:p>
            <a:pPr marL="285750" indent="-285750">
              <a:buFont typeface="Arial"/>
              <a:buChar char="•"/>
            </a:pPr>
            <a:r>
              <a:rPr lang="en-US" dirty="0" smtClean="0"/>
              <a:t>Calculate P and corrected P (q)</a:t>
            </a:r>
          </a:p>
          <a:p>
            <a:r>
              <a:rPr lang="en-US" dirty="0"/>
              <a:t>	</a:t>
            </a:r>
            <a:r>
              <a:rPr lang="en-US" dirty="0" smtClean="0"/>
              <a:t>‘Truth’ is q &lt; 0.05 of 48 replicates</a:t>
            </a:r>
            <a:endParaRPr lang="en-US" dirty="0"/>
          </a:p>
        </p:txBody>
      </p:sp>
      <p:sp>
        <p:nvSpPr>
          <p:cNvPr id="3" name="Footer Placeholder 2"/>
          <p:cNvSpPr>
            <a:spLocks noGrp="1"/>
          </p:cNvSpPr>
          <p:nvPr>
            <p:ph type="ftr" sz="quarter" idx="11"/>
          </p:nvPr>
        </p:nvSpPr>
        <p:spPr/>
        <p:txBody>
          <a:bodyPr/>
          <a:lstStyle/>
          <a:p>
            <a:r>
              <a:rPr lang="en-US" smtClean="0"/>
              <a:t>EBI-Hinxton 2017</a:t>
            </a:r>
            <a:endParaRPr lang="en-US"/>
          </a:p>
        </p:txBody>
      </p:sp>
      <p:sp>
        <p:nvSpPr>
          <p:cNvPr id="7" name="TextBox 6"/>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74860464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6263" b="295"/>
          <a:stretch/>
        </p:blipFill>
        <p:spPr>
          <a:xfrm>
            <a:off x="905435" y="1628588"/>
            <a:ext cx="7312212" cy="3787062"/>
          </a:xfrm>
        </p:spPr>
      </p:pic>
      <p:sp>
        <p:nvSpPr>
          <p:cNvPr id="2" name="Title 1"/>
          <p:cNvSpPr>
            <a:spLocks noGrp="1"/>
          </p:cNvSpPr>
          <p:nvPr>
            <p:ph type="title"/>
          </p:nvPr>
        </p:nvSpPr>
        <p:spPr/>
        <p:txBody>
          <a:bodyPr/>
          <a:lstStyle/>
          <a:p>
            <a:r>
              <a:rPr lang="en-US" dirty="0" smtClean="0"/>
              <a:t>Effect sizes are stable estimates</a:t>
            </a:r>
            <a:endParaRPr lang="en-US" dirty="0"/>
          </a:p>
        </p:txBody>
      </p:sp>
      <p:sp>
        <p:nvSpPr>
          <p:cNvPr id="5" name="TextBox 4"/>
          <p:cNvSpPr txBox="1"/>
          <p:nvPr/>
        </p:nvSpPr>
        <p:spPr>
          <a:xfrm>
            <a:off x="2271059" y="1649500"/>
            <a:ext cx="748672" cy="369332"/>
          </a:xfrm>
          <a:prstGeom prst="rect">
            <a:avLst/>
          </a:prstGeom>
          <a:noFill/>
        </p:spPr>
        <p:txBody>
          <a:bodyPr wrap="none" rtlCol="0">
            <a:spAutoFit/>
          </a:bodyPr>
          <a:lstStyle/>
          <a:p>
            <a:r>
              <a:rPr lang="en-US" dirty="0" smtClean="0"/>
              <a:t>E &gt;= 1</a:t>
            </a:r>
            <a:endParaRPr lang="en-US" dirty="0"/>
          </a:p>
        </p:txBody>
      </p:sp>
      <p:sp>
        <p:nvSpPr>
          <p:cNvPr id="7" name="TextBox 6"/>
          <p:cNvSpPr txBox="1"/>
          <p:nvPr/>
        </p:nvSpPr>
        <p:spPr>
          <a:xfrm>
            <a:off x="6352989" y="1701509"/>
            <a:ext cx="748672" cy="369332"/>
          </a:xfrm>
          <a:prstGeom prst="rect">
            <a:avLst/>
          </a:prstGeom>
          <a:noFill/>
        </p:spPr>
        <p:txBody>
          <a:bodyPr wrap="none" rtlCol="0">
            <a:spAutoFit/>
          </a:bodyPr>
          <a:lstStyle/>
          <a:p>
            <a:r>
              <a:rPr lang="en-US" dirty="0" smtClean="0"/>
              <a:t>E &gt;= 2</a:t>
            </a:r>
            <a:endParaRPr lang="en-US" dirty="0"/>
          </a:p>
        </p:txBody>
      </p:sp>
      <p:sp>
        <p:nvSpPr>
          <p:cNvPr id="3" name="Footer Placeholder 2"/>
          <p:cNvSpPr>
            <a:spLocks noGrp="1"/>
          </p:cNvSpPr>
          <p:nvPr>
            <p:ph type="ftr" sz="quarter" idx="11"/>
          </p:nvPr>
        </p:nvSpPr>
        <p:spPr/>
        <p:txBody>
          <a:bodyPr/>
          <a:lstStyle/>
          <a:p>
            <a:r>
              <a:rPr lang="en-US" smtClean="0"/>
              <a:t>EBI-Hinxton 2017</a:t>
            </a:r>
            <a:endParaRPr lang="en-US"/>
          </a:p>
        </p:txBody>
      </p:sp>
      <p:sp>
        <p:nvSpPr>
          <p:cNvPr id="8" name="TextBox 7"/>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32553520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counts</a:t>
            </a:r>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a:p>
        </p:txBody>
      </p:sp>
      <p:sp>
        <p:nvSpPr>
          <p:cNvPr id="6" name="TextBox 5"/>
          <p:cNvSpPr txBox="1"/>
          <p:nvPr/>
        </p:nvSpPr>
        <p:spPr>
          <a:xfrm>
            <a:off x="4862287" y="2382762"/>
            <a:ext cx="3824514" cy="2585323"/>
          </a:xfrm>
          <a:prstGeom prst="rect">
            <a:avLst/>
          </a:prstGeom>
          <a:noFill/>
        </p:spPr>
        <p:txBody>
          <a:bodyPr wrap="square" rtlCol="0">
            <a:spAutoFit/>
          </a:bodyPr>
          <a:lstStyle/>
          <a:p>
            <a:r>
              <a:rPr lang="en-US" b="1" dirty="0" smtClean="0"/>
              <a:t>Counts in the environment</a:t>
            </a:r>
          </a:p>
          <a:p>
            <a:pPr marL="285750" indent="-285750">
              <a:buFont typeface="Arial"/>
              <a:buChar char="•"/>
            </a:pPr>
            <a:r>
              <a:rPr lang="en-US" dirty="0" smtClean="0"/>
              <a:t>Vast majority of molecules maintain same absolute abundance</a:t>
            </a:r>
          </a:p>
          <a:p>
            <a:pPr marL="285750" indent="-285750">
              <a:buFont typeface="Arial"/>
              <a:buChar char="•"/>
            </a:pPr>
            <a:r>
              <a:rPr lang="en-US" dirty="0" smtClean="0"/>
              <a:t>~75 increase in abundance</a:t>
            </a:r>
          </a:p>
          <a:p>
            <a:endParaRPr lang="en-US" dirty="0"/>
          </a:p>
          <a:p>
            <a:r>
              <a:rPr lang="en-US" b="1" dirty="0" smtClean="0"/>
              <a:t>‘Counts’ after sequencing</a:t>
            </a:r>
          </a:p>
          <a:p>
            <a:pPr marL="285750" indent="-285750">
              <a:buFont typeface="Arial"/>
              <a:buChar char="•"/>
            </a:pPr>
            <a:r>
              <a:rPr lang="en-US" dirty="0" smtClean="0"/>
              <a:t>Vast majority appear to have decreased</a:t>
            </a:r>
          </a:p>
          <a:p>
            <a:pPr marL="285750" indent="-285750">
              <a:buFont typeface="Arial"/>
              <a:buChar char="•"/>
            </a:pPr>
            <a:r>
              <a:rPr lang="en-US" dirty="0" smtClean="0"/>
              <a:t>Small number increased</a:t>
            </a:r>
            <a:endParaRPr lang="en-US" dirty="0"/>
          </a:p>
        </p:txBody>
      </p:sp>
      <p:pic>
        <p:nvPicPr>
          <p:cNvPr id="8" name="Content Placeholder 4" descr="DESeq.selex.pdf"/>
          <p:cNvPicPr>
            <a:picLocks noChangeAspect="1"/>
          </p:cNvPicPr>
          <p:nvPr/>
        </p:nvPicPr>
        <p:blipFill rotWithShape="1">
          <a:blip r:embed="rId2">
            <a:extLst>
              <a:ext uri="{28A0092B-C50C-407E-A947-70E740481C1C}">
                <a14:useLocalDpi xmlns:a14="http://schemas.microsoft.com/office/drawing/2010/main" val="0"/>
              </a:ext>
            </a:extLst>
          </a:blip>
          <a:srcRect l="26" r="24"/>
          <a:stretch/>
        </p:blipFill>
        <p:spPr>
          <a:xfrm>
            <a:off x="191104" y="1600200"/>
            <a:ext cx="4523620" cy="4525963"/>
          </a:xfrm>
          <a:prstGeom prst="rect">
            <a:avLst/>
          </a:prstGeom>
        </p:spPr>
      </p:pic>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7685084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Ø</a:t>
            </a:r>
            <a:r>
              <a:rPr lang="en-US" dirty="0" smtClean="0"/>
              <a:t> metric</a:t>
            </a:r>
            <a:endParaRPr lang="en-US" dirty="0"/>
          </a:p>
        </p:txBody>
      </p:sp>
      <p:sp>
        <p:nvSpPr>
          <p:cNvPr id="3" name="Content Placeholder 2"/>
          <p:cNvSpPr>
            <a:spLocks noGrp="1"/>
          </p:cNvSpPr>
          <p:nvPr>
            <p:ph idx="1"/>
          </p:nvPr>
        </p:nvSpPr>
        <p:spPr/>
        <p:txBody>
          <a:bodyPr>
            <a:normAutofit/>
          </a:bodyPr>
          <a:lstStyle/>
          <a:p>
            <a:r>
              <a:rPr lang="en-US" dirty="0" err="1" smtClean="0">
                <a:latin typeface="Calibri" charset="0"/>
              </a:rPr>
              <a:t>Ø</a:t>
            </a:r>
            <a:r>
              <a:rPr lang="en-US" dirty="0" smtClean="0">
                <a:latin typeface="Calibri" charset="0"/>
              </a:rPr>
              <a:t> = 1 + ß2 -2ßr</a:t>
            </a:r>
          </a:p>
          <a:p>
            <a:pPr marL="0" indent="0">
              <a:buNone/>
            </a:pPr>
            <a:r>
              <a:rPr lang="en-US" dirty="0" smtClean="0">
                <a:latin typeface="Calibri" charset="0"/>
              </a:rPr>
              <a:t>    </a:t>
            </a:r>
          </a:p>
          <a:p>
            <a:pPr lvl="1"/>
            <a:r>
              <a:rPr lang="en-US" dirty="0" smtClean="0">
                <a:latin typeface="Calibri" charset="0"/>
              </a:rPr>
              <a:t>x</a:t>
            </a:r>
            <a:r>
              <a:rPr lang="en-US" baseline="-25000" dirty="0" smtClean="0">
                <a:latin typeface="Calibri" charset="0"/>
              </a:rPr>
              <a:t>i</a:t>
            </a:r>
            <a:r>
              <a:rPr lang="en-US" dirty="0" smtClean="0">
                <a:latin typeface="Calibri" charset="0"/>
              </a:rPr>
              <a:t> = </a:t>
            </a:r>
            <a:r>
              <a:rPr lang="en-US" dirty="0" err="1" smtClean="0">
                <a:latin typeface="Calibri" charset="0"/>
              </a:rPr>
              <a:t>clr</a:t>
            </a:r>
            <a:r>
              <a:rPr lang="en-US" dirty="0" smtClean="0">
                <a:latin typeface="Calibri" charset="0"/>
              </a:rPr>
              <a:t>(x</a:t>
            </a:r>
            <a:r>
              <a:rPr lang="en-US" baseline="-25000" dirty="0" smtClean="0">
                <a:latin typeface="Calibri" charset="0"/>
              </a:rPr>
              <a:t>i</a:t>
            </a:r>
            <a:r>
              <a:rPr lang="en-US" dirty="0" smtClean="0">
                <a:latin typeface="Calibri" charset="0"/>
              </a:rPr>
              <a:t>), </a:t>
            </a:r>
            <a:r>
              <a:rPr lang="en-US" dirty="0" err="1" smtClean="0">
                <a:latin typeface="Calibri" charset="0"/>
              </a:rPr>
              <a:t>x</a:t>
            </a:r>
            <a:r>
              <a:rPr lang="en-US" baseline="-25000" dirty="0" err="1" smtClean="0">
                <a:latin typeface="Calibri" charset="0"/>
              </a:rPr>
              <a:t>j</a:t>
            </a:r>
            <a:r>
              <a:rPr lang="en-US" dirty="0" smtClean="0">
                <a:latin typeface="Calibri" charset="0"/>
              </a:rPr>
              <a:t> = </a:t>
            </a:r>
            <a:r>
              <a:rPr lang="en-US" dirty="0" err="1" smtClean="0">
                <a:latin typeface="Calibri" charset="0"/>
              </a:rPr>
              <a:t>clr</a:t>
            </a:r>
            <a:r>
              <a:rPr lang="en-US" dirty="0" smtClean="0">
                <a:latin typeface="Calibri" charset="0"/>
              </a:rPr>
              <a:t>(</a:t>
            </a:r>
            <a:r>
              <a:rPr lang="en-US" baseline="-25000" dirty="0" err="1" smtClean="0">
                <a:latin typeface="Calibri" charset="0"/>
              </a:rPr>
              <a:t>xj</a:t>
            </a:r>
            <a:r>
              <a:rPr lang="en-US" dirty="0" smtClean="0">
                <a:latin typeface="Calibri" charset="0"/>
              </a:rPr>
              <a:t>)</a:t>
            </a:r>
          </a:p>
          <a:p>
            <a:pPr lvl="1"/>
            <a:endParaRPr lang="en-US" dirty="0" smtClean="0">
              <a:latin typeface="Calibri" charset="0"/>
            </a:endParaRPr>
          </a:p>
          <a:p>
            <a:pPr lvl="1"/>
            <a:r>
              <a:rPr lang="en-US" dirty="0" err="1" smtClean="0">
                <a:latin typeface="Calibri" charset="0"/>
              </a:rPr>
              <a:t>Ø</a:t>
            </a:r>
            <a:r>
              <a:rPr lang="en-US" baseline="-25000" dirty="0" err="1" smtClean="0">
                <a:latin typeface="Calibri" charset="0"/>
              </a:rPr>
              <a:t>ij</a:t>
            </a:r>
            <a:r>
              <a:rPr lang="en-US" dirty="0" smtClean="0">
                <a:latin typeface="Calibri" charset="0"/>
              </a:rPr>
              <a:t> </a:t>
            </a:r>
            <a:r>
              <a:rPr lang="en-US" dirty="0">
                <a:latin typeface="Calibri" charset="0"/>
              </a:rPr>
              <a:t>= </a:t>
            </a:r>
            <a:r>
              <a:rPr lang="en-US" dirty="0" smtClean="0">
                <a:latin typeface="Calibri" charset="0"/>
              </a:rPr>
              <a:t>( </a:t>
            </a:r>
            <a:r>
              <a:rPr lang="en-US" dirty="0" err="1" smtClean="0">
                <a:latin typeface="Calibri" charset="0"/>
              </a:rPr>
              <a:t>var</a:t>
            </a:r>
            <a:r>
              <a:rPr lang="en-US" dirty="0" smtClean="0">
                <a:latin typeface="Calibri" charset="0"/>
              </a:rPr>
              <a:t>(x</a:t>
            </a:r>
            <a:r>
              <a:rPr lang="en-US" baseline="-25000" dirty="0" smtClean="0">
                <a:latin typeface="Calibri" charset="0"/>
              </a:rPr>
              <a:t>i</a:t>
            </a:r>
            <a:r>
              <a:rPr lang="en-US" dirty="0" smtClean="0">
                <a:latin typeface="Calibri" charset="0"/>
              </a:rPr>
              <a:t>) – </a:t>
            </a:r>
            <a:r>
              <a:rPr lang="en-US" dirty="0" err="1" smtClean="0">
                <a:latin typeface="Calibri" charset="0"/>
              </a:rPr>
              <a:t>var</a:t>
            </a:r>
            <a:r>
              <a:rPr lang="en-US" dirty="0" smtClean="0">
                <a:latin typeface="Calibri" charset="0"/>
              </a:rPr>
              <a:t>(</a:t>
            </a:r>
            <a:r>
              <a:rPr lang="en-US" dirty="0" err="1" smtClean="0">
                <a:latin typeface="Calibri" charset="0"/>
              </a:rPr>
              <a:t>x</a:t>
            </a:r>
            <a:r>
              <a:rPr lang="en-US" baseline="-25000" dirty="0" err="1" smtClean="0">
                <a:latin typeface="Calibri" charset="0"/>
              </a:rPr>
              <a:t>j</a:t>
            </a:r>
            <a:r>
              <a:rPr lang="en-US" dirty="0" smtClean="0">
                <a:latin typeface="Calibri" charset="0"/>
              </a:rPr>
              <a:t>) ) / (</a:t>
            </a:r>
            <a:r>
              <a:rPr lang="en-US" dirty="0" err="1" smtClean="0">
                <a:latin typeface="Calibri" charset="0"/>
              </a:rPr>
              <a:t>var</a:t>
            </a:r>
            <a:r>
              <a:rPr lang="en-US" dirty="0" smtClean="0">
                <a:latin typeface="Calibri" charset="0"/>
              </a:rPr>
              <a:t>(x</a:t>
            </a:r>
            <a:r>
              <a:rPr lang="en-US" baseline="-25000" dirty="0" smtClean="0">
                <a:latin typeface="Calibri" charset="0"/>
              </a:rPr>
              <a:t>i</a:t>
            </a:r>
            <a:r>
              <a:rPr lang="en-US" dirty="0" smtClean="0">
                <a:latin typeface="Calibri" charset="0"/>
              </a:rPr>
              <a:t>) + </a:t>
            </a:r>
            <a:r>
              <a:rPr lang="en-US" dirty="0" err="1" smtClean="0">
                <a:latin typeface="Calibri" charset="0"/>
              </a:rPr>
              <a:t>var</a:t>
            </a:r>
            <a:r>
              <a:rPr lang="en-US" dirty="0" smtClean="0">
                <a:latin typeface="Calibri" charset="0"/>
              </a:rPr>
              <a:t>(</a:t>
            </a:r>
            <a:r>
              <a:rPr lang="en-US" dirty="0" err="1" smtClean="0">
                <a:latin typeface="Calibri" charset="0"/>
              </a:rPr>
              <a:t>x</a:t>
            </a:r>
            <a:r>
              <a:rPr lang="en-US" baseline="-25000" dirty="0" err="1" smtClean="0">
                <a:latin typeface="Calibri" charset="0"/>
              </a:rPr>
              <a:t>j</a:t>
            </a:r>
            <a:r>
              <a:rPr lang="en-US" dirty="0" smtClean="0">
                <a:latin typeface="Calibri" charset="0"/>
              </a:rPr>
              <a:t>))</a:t>
            </a:r>
            <a:endParaRPr lang="en-US" dirty="0">
              <a:latin typeface="Calibri" charset="0"/>
            </a:endParaRPr>
          </a:p>
          <a:p>
            <a:pPr lvl="1"/>
            <a:endParaRPr lang="en-US" dirty="0"/>
          </a:p>
        </p:txBody>
      </p:sp>
      <p:pic>
        <p:nvPicPr>
          <p:cNvPr id="4" name="Picture 3"/>
          <p:cNvPicPr>
            <a:picLocks noChangeAspect="1"/>
          </p:cNvPicPr>
          <p:nvPr/>
        </p:nvPicPr>
        <p:blipFill>
          <a:blip r:embed="rId2"/>
          <a:stretch>
            <a:fillRect/>
          </a:stretch>
        </p:blipFill>
        <p:spPr>
          <a:xfrm>
            <a:off x="4903947" y="1545338"/>
            <a:ext cx="2912263" cy="1440130"/>
          </a:xfrm>
          <a:prstGeom prst="rect">
            <a:avLst/>
          </a:prstGeom>
        </p:spPr>
      </p:pic>
      <p:sp>
        <p:nvSpPr>
          <p:cNvPr id="5" name="Rectangle 4"/>
          <p:cNvSpPr/>
          <p:nvPr/>
        </p:nvSpPr>
        <p:spPr>
          <a:xfrm>
            <a:off x="5812621" y="5941497"/>
            <a:ext cx="2276510" cy="307777"/>
          </a:xfrm>
          <a:prstGeom prst="rect">
            <a:avLst/>
          </a:prstGeom>
        </p:spPr>
        <p:txBody>
          <a:bodyPr wrap="none">
            <a:spAutoFit/>
          </a:bodyPr>
          <a:lstStyle/>
          <a:p>
            <a:r>
              <a:rPr lang="en-US" sz="1400" dirty="0">
                <a:solidFill>
                  <a:srgbClr val="7F7F7F"/>
                </a:solidFill>
              </a:rPr>
              <a:t>Lovell, </a:t>
            </a:r>
            <a:r>
              <a:rPr lang="en-US" sz="1400" dirty="0" err="1">
                <a:solidFill>
                  <a:srgbClr val="7F7F7F"/>
                </a:solidFill>
              </a:rPr>
              <a:t>PLoS</a:t>
            </a:r>
            <a:r>
              <a:rPr lang="en-US" sz="1400" dirty="0">
                <a:solidFill>
                  <a:srgbClr val="7F7F7F"/>
                </a:solidFill>
              </a:rPr>
              <a:t> Comp. Bio. 2015</a:t>
            </a:r>
          </a:p>
        </p:txBody>
      </p:sp>
      <p:sp>
        <p:nvSpPr>
          <p:cNvPr id="6" name="Footer Placeholder 5"/>
          <p:cNvSpPr>
            <a:spLocks noGrp="1"/>
          </p:cNvSpPr>
          <p:nvPr>
            <p:ph type="ftr" sz="quarter" idx="11"/>
          </p:nvPr>
        </p:nvSpPr>
        <p:spPr/>
        <p:txBody>
          <a:bodyPr/>
          <a:lstStyle/>
          <a:p>
            <a:r>
              <a:rPr lang="en-US" smtClean="0"/>
              <a:t>EBI-Hinxton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52599352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log-ratio probabilities</a:t>
            </a:r>
            <a:endParaRPr lang="en-US" dirty="0"/>
          </a:p>
        </p:txBody>
      </p:sp>
      <p:pic>
        <p:nvPicPr>
          <p:cNvPr id="5" name="Content Placeholder 4" descr="DESeq.sele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6" r="24"/>
          <a:stretch/>
        </p:blipFill>
        <p:spPr>
          <a:xfrm>
            <a:off x="191104" y="1600200"/>
            <a:ext cx="4523620" cy="4525963"/>
          </a:xfrm>
        </p:spPr>
      </p:pic>
      <p:sp>
        <p:nvSpPr>
          <p:cNvPr id="4" name="Footer Placeholder 3"/>
          <p:cNvSpPr>
            <a:spLocks noGrp="1"/>
          </p:cNvSpPr>
          <p:nvPr>
            <p:ph type="ftr" sz="quarter" idx="11"/>
          </p:nvPr>
        </p:nvSpPr>
        <p:spPr/>
        <p:txBody>
          <a:bodyPr/>
          <a:lstStyle/>
          <a:p>
            <a:r>
              <a:rPr lang="en-US" smtClean="0"/>
              <a:t>EBI-Hinxton 2017</a:t>
            </a:r>
            <a:endParaRPr lang="en-US"/>
          </a:p>
        </p:txBody>
      </p:sp>
      <p:pic>
        <p:nvPicPr>
          <p:cNvPr id="3" name="Picture 2" descr="aldex.selex.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00200"/>
            <a:ext cx="4572000" cy="4572000"/>
          </a:xfrm>
          <a:prstGeom prst="rect">
            <a:avLst/>
          </a:prstGeom>
        </p:spPr>
      </p:pic>
      <p:sp>
        <p:nvSpPr>
          <p:cNvPr id="7" name="TextBox 6"/>
          <p:cNvSpPr txBox="1"/>
          <p:nvPr/>
        </p:nvSpPr>
        <p:spPr>
          <a:xfrm>
            <a:off x="1911048" y="1895715"/>
            <a:ext cx="948171" cy="369332"/>
          </a:xfrm>
          <a:prstGeom prst="rect">
            <a:avLst/>
          </a:prstGeom>
          <a:noFill/>
        </p:spPr>
        <p:txBody>
          <a:bodyPr wrap="none" rtlCol="0">
            <a:spAutoFit/>
          </a:bodyPr>
          <a:lstStyle/>
          <a:p>
            <a:r>
              <a:rPr lang="en-US" dirty="0" smtClean="0"/>
              <a:t>‘Counts’</a:t>
            </a:r>
            <a:endParaRPr lang="en-US" dirty="0"/>
          </a:p>
        </p:txBody>
      </p:sp>
      <p:sp>
        <p:nvSpPr>
          <p:cNvPr id="8" name="TextBox 7"/>
          <p:cNvSpPr txBox="1"/>
          <p:nvPr/>
        </p:nvSpPr>
        <p:spPr>
          <a:xfrm>
            <a:off x="5689929" y="1895715"/>
            <a:ext cx="2492990" cy="369332"/>
          </a:xfrm>
          <a:prstGeom prst="rect">
            <a:avLst/>
          </a:prstGeom>
          <a:noFill/>
        </p:spPr>
        <p:txBody>
          <a:bodyPr wrap="none" rtlCol="0">
            <a:spAutoFit/>
          </a:bodyPr>
          <a:lstStyle/>
          <a:p>
            <a:r>
              <a:rPr lang="en-US" dirty="0" smtClean="0"/>
              <a:t>Log-ratio of probabilities</a:t>
            </a:r>
            <a:endParaRPr lang="en-US" dirty="0"/>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8468286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Multivariate and </a:t>
            </a:r>
            <a:r>
              <a:rPr lang="en-CA" dirty="0" err="1" smtClean="0"/>
              <a:t>univariate</a:t>
            </a:r>
            <a:r>
              <a:rPr lang="en-CA" dirty="0" smtClean="0"/>
              <a:t> methods often disagree</a:t>
            </a:r>
            <a:endParaRPr lang="en-US" dirty="0"/>
          </a:p>
        </p:txBody>
      </p:sp>
      <p:sp>
        <p:nvSpPr>
          <p:cNvPr id="3" name="Content Placeholder 2"/>
          <p:cNvSpPr>
            <a:spLocks noGrp="1"/>
          </p:cNvSpPr>
          <p:nvPr>
            <p:ph idx="1"/>
          </p:nvPr>
        </p:nvSpPr>
        <p:spPr/>
        <p:txBody>
          <a:bodyPr/>
          <a:lstStyle/>
          <a:p>
            <a:r>
              <a:rPr lang="en-US" sz="2400" dirty="0" smtClean="0"/>
              <a:t>Multivariate group differences driven by the most abundant features in the groups</a:t>
            </a:r>
          </a:p>
          <a:p>
            <a:pPr lvl="1"/>
            <a:r>
              <a:rPr lang="en-US" sz="2000" dirty="0" smtClean="0"/>
              <a:t>Distance/dissimilarity metrics sensitive to abundance, read depth, </a:t>
            </a:r>
            <a:r>
              <a:rPr lang="en-US" sz="2000" dirty="0" err="1" smtClean="0"/>
              <a:t>subsetting</a:t>
            </a:r>
            <a:r>
              <a:rPr lang="en-US" sz="2000" dirty="0" smtClean="0"/>
              <a:t>, other confounders </a:t>
            </a:r>
            <a:r>
              <a:rPr lang="en-US" sz="1200" dirty="0">
                <a:solidFill>
                  <a:schemeClr val="bg1">
                    <a:lumMod val="75000"/>
                  </a:schemeClr>
                </a:solidFill>
              </a:rPr>
              <a:t>(</a:t>
            </a:r>
            <a:r>
              <a:rPr lang="en-US" sz="1200" dirty="0" err="1" smtClean="0">
                <a:solidFill>
                  <a:schemeClr val="bg1">
                    <a:lumMod val="75000"/>
                  </a:schemeClr>
                </a:solidFill>
              </a:rPr>
              <a:t>Lozupone</a:t>
            </a:r>
            <a:r>
              <a:rPr lang="en-US" sz="1200" dirty="0" smtClean="0">
                <a:solidFill>
                  <a:schemeClr val="bg1">
                    <a:lumMod val="75000"/>
                  </a:schemeClr>
                </a:solidFill>
              </a:rPr>
              <a:t> AEM 2005,  </a:t>
            </a:r>
            <a:r>
              <a:rPr lang="en-US" sz="1200" dirty="0" err="1" smtClean="0">
                <a:solidFill>
                  <a:schemeClr val="bg1">
                    <a:lumMod val="75000"/>
                  </a:schemeClr>
                </a:solidFill>
              </a:rPr>
              <a:t>Gorvitovskaia</a:t>
            </a:r>
            <a:r>
              <a:rPr lang="en-US" sz="1200" dirty="0" smtClean="0">
                <a:solidFill>
                  <a:schemeClr val="bg1">
                    <a:lumMod val="75000"/>
                  </a:schemeClr>
                </a:solidFill>
              </a:rPr>
              <a:t> </a:t>
            </a:r>
            <a:r>
              <a:rPr lang="en-US" sz="1200" dirty="0" err="1" smtClean="0">
                <a:solidFill>
                  <a:schemeClr val="bg1">
                    <a:lumMod val="75000"/>
                  </a:schemeClr>
                </a:solidFill>
              </a:rPr>
              <a:t>Microbiome</a:t>
            </a:r>
            <a:r>
              <a:rPr lang="en-US" sz="1200" dirty="0" smtClean="0">
                <a:solidFill>
                  <a:schemeClr val="bg1">
                    <a:lumMod val="75000"/>
                  </a:schemeClr>
                </a:solidFill>
              </a:rPr>
              <a:t> 2016, Wong </a:t>
            </a:r>
            <a:r>
              <a:rPr lang="en-US" sz="1200" dirty="0" err="1" smtClean="0">
                <a:solidFill>
                  <a:schemeClr val="bg1">
                    <a:lumMod val="75000"/>
                  </a:schemeClr>
                </a:solidFill>
              </a:rPr>
              <a:t>PLoS</a:t>
            </a:r>
            <a:r>
              <a:rPr lang="en-US" sz="1200" dirty="0" smtClean="0">
                <a:solidFill>
                  <a:schemeClr val="bg1">
                    <a:lumMod val="75000"/>
                  </a:schemeClr>
                </a:solidFill>
              </a:rPr>
              <a:t> ONE 2016)</a:t>
            </a:r>
          </a:p>
          <a:p>
            <a:r>
              <a:rPr lang="en-US" sz="2400" dirty="0" smtClean="0"/>
              <a:t>Between group </a:t>
            </a:r>
            <a:r>
              <a:rPr lang="en-US" sz="2400" dirty="0" err="1"/>
              <a:t>u</a:t>
            </a:r>
            <a:r>
              <a:rPr lang="en-US" sz="2400" dirty="0" err="1" smtClean="0"/>
              <a:t>nivariate</a:t>
            </a:r>
            <a:r>
              <a:rPr lang="en-US" sz="2400" dirty="0" smtClean="0"/>
              <a:t> differences are usually the rarest</a:t>
            </a:r>
            <a:endParaRPr lang="en-US" sz="2000" dirty="0" smtClean="0"/>
          </a:p>
          <a:p>
            <a:pPr lvl="1"/>
            <a:r>
              <a:rPr lang="en-US" sz="2000" dirty="0"/>
              <a:t>FP rates driven by </a:t>
            </a:r>
            <a:r>
              <a:rPr lang="en-US" sz="2000" dirty="0" err="1"/>
              <a:t>sparsity</a:t>
            </a:r>
            <a:r>
              <a:rPr lang="en-US" sz="2000" dirty="0"/>
              <a:t> </a:t>
            </a:r>
            <a:r>
              <a:rPr lang="en-US" sz="1200" dirty="0">
                <a:solidFill>
                  <a:schemeClr val="bg1">
                    <a:lumMod val="75000"/>
                  </a:schemeClr>
                </a:solidFill>
              </a:rPr>
              <a:t>(</a:t>
            </a:r>
            <a:r>
              <a:rPr lang="en-US" sz="1200" dirty="0" err="1">
                <a:solidFill>
                  <a:schemeClr val="bg1">
                    <a:lumMod val="75000"/>
                  </a:schemeClr>
                </a:solidFill>
              </a:rPr>
              <a:t>Thorsen</a:t>
            </a:r>
            <a:r>
              <a:rPr lang="en-US" sz="1200" dirty="0">
                <a:solidFill>
                  <a:schemeClr val="bg1">
                    <a:lumMod val="75000"/>
                  </a:schemeClr>
                </a:solidFill>
              </a:rPr>
              <a:t> </a:t>
            </a:r>
            <a:r>
              <a:rPr lang="en-US" sz="1200" dirty="0" err="1">
                <a:solidFill>
                  <a:schemeClr val="bg1">
                    <a:lumMod val="75000"/>
                  </a:schemeClr>
                </a:solidFill>
              </a:rPr>
              <a:t>Microbiome</a:t>
            </a:r>
            <a:r>
              <a:rPr lang="en-US" sz="1200" dirty="0">
                <a:solidFill>
                  <a:schemeClr val="bg1">
                    <a:lumMod val="75000"/>
                  </a:schemeClr>
                </a:solidFill>
              </a:rPr>
              <a:t> 2016)</a:t>
            </a:r>
          </a:p>
          <a:p>
            <a:pPr lvl="1"/>
            <a:r>
              <a:rPr lang="en-US" sz="2000" dirty="0" smtClean="0"/>
              <a:t>FP </a:t>
            </a:r>
            <a:r>
              <a:rPr lang="en-US" sz="2000" dirty="0" smtClean="0"/>
              <a:t>rates not grounded in reality </a:t>
            </a:r>
            <a:r>
              <a:rPr lang="en-US" sz="1200" dirty="0" smtClean="0">
                <a:solidFill>
                  <a:schemeClr val="bg1">
                    <a:lumMod val="75000"/>
                  </a:schemeClr>
                </a:solidFill>
              </a:rPr>
              <a:t>(</a:t>
            </a:r>
            <a:r>
              <a:rPr lang="en-US" sz="1200" dirty="0" err="1" smtClean="0">
                <a:solidFill>
                  <a:schemeClr val="bg1">
                    <a:lumMod val="75000"/>
                  </a:schemeClr>
                </a:solidFill>
              </a:rPr>
              <a:t>Hawindel</a:t>
            </a:r>
            <a:r>
              <a:rPr lang="en-US" sz="1200" dirty="0" smtClean="0">
                <a:solidFill>
                  <a:schemeClr val="bg1">
                    <a:lumMod val="75000"/>
                  </a:schemeClr>
                </a:solidFill>
              </a:rPr>
              <a:t> Brief </a:t>
            </a:r>
            <a:r>
              <a:rPr lang="en-US" sz="1200" dirty="0" err="1" smtClean="0">
                <a:solidFill>
                  <a:schemeClr val="bg1">
                    <a:lumMod val="75000"/>
                  </a:schemeClr>
                </a:solidFill>
              </a:rPr>
              <a:t>Bioinfo</a:t>
            </a:r>
            <a:r>
              <a:rPr lang="en-US" sz="1200" dirty="0" smtClean="0">
                <a:solidFill>
                  <a:schemeClr val="bg1">
                    <a:lumMod val="75000"/>
                  </a:schemeClr>
                </a:solidFill>
              </a:rPr>
              <a:t> 2017</a:t>
            </a:r>
            <a:r>
              <a:rPr lang="en-US" sz="1200" dirty="0" smtClean="0">
                <a:solidFill>
                  <a:schemeClr val="bg1">
                    <a:lumMod val="75000"/>
                  </a:schemeClr>
                </a:solidFill>
              </a:rPr>
              <a:t>)</a:t>
            </a:r>
            <a:endParaRPr lang="en-US" sz="1200" dirty="0" smtClean="0">
              <a:solidFill>
                <a:schemeClr val="bg1">
                  <a:lumMod val="75000"/>
                </a:schemeClr>
              </a:solidFill>
            </a:endParaRPr>
          </a:p>
        </p:txBody>
      </p:sp>
      <p:sp>
        <p:nvSpPr>
          <p:cNvPr id="4" name="Footer Placeholder 3"/>
          <p:cNvSpPr>
            <a:spLocks noGrp="1"/>
          </p:cNvSpPr>
          <p:nvPr>
            <p:ph type="ftr" sz="quarter" idx="11"/>
          </p:nvPr>
        </p:nvSpPr>
        <p:spPr/>
        <p:txBody>
          <a:bodyPr/>
          <a:lstStyle/>
          <a:p>
            <a:r>
              <a:rPr lang="it-IT" smtClean="0"/>
              <a:t>EBI-Hinxton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64170708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a:bodyPr>
          <a:lstStyle/>
          <a:p>
            <a:r>
              <a:rPr lang="en-US" dirty="0" smtClean="0"/>
              <a:t>Sequencing data are high-dimensional</a:t>
            </a:r>
          </a:p>
          <a:p>
            <a:pPr lvl="1"/>
            <a:r>
              <a:rPr lang="en-US" dirty="0" smtClean="0"/>
              <a:t>Therefore statistical analyses can be wildly </a:t>
            </a:r>
            <a:r>
              <a:rPr lang="en-US" dirty="0" smtClean="0"/>
              <a:t>optimistic</a:t>
            </a:r>
          </a:p>
          <a:p>
            <a:pPr marL="857250" lvl="2" indent="0">
              <a:buNone/>
            </a:pPr>
            <a:r>
              <a:rPr lang="en-US" sz="1200" dirty="0" smtClean="0"/>
              <a:t>(</a:t>
            </a:r>
            <a:r>
              <a:rPr lang="en-US" sz="1200" dirty="0" err="1" smtClean="0"/>
              <a:t>Thorsen</a:t>
            </a:r>
            <a:r>
              <a:rPr lang="en-US" sz="1200" dirty="0" smtClean="0"/>
              <a:t> MB 2016, </a:t>
            </a:r>
            <a:r>
              <a:rPr lang="en-US" sz="1200" dirty="0" err="1" smtClean="0"/>
              <a:t>Hawindel</a:t>
            </a:r>
            <a:r>
              <a:rPr lang="en-US" sz="1200" dirty="0" smtClean="0"/>
              <a:t> BB 2017)</a:t>
            </a:r>
          </a:p>
          <a:p>
            <a:r>
              <a:rPr lang="en-US" dirty="0" smtClean="0"/>
              <a:t>Sequencing data are sparse</a:t>
            </a:r>
          </a:p>
          <a:p>
            <a:pPr lvl="1"/>
            <a:r>
              <a:rPr lang="en-US" dirty="0" smtClean="0"/>
              <a:t>Therefore we need to estimate many of our </a:t>
            </a:r>
            <a:r>
              <a:rPr lang="en-US" dirty="0" smtClean="0"/>
              <a:t>values</a:t>
            </a:r>
          </a:p>
          <a:p>
            <a:pPr marL="857250" lvl="2" indent="0">
              <a:buNone/>
            </a:pPr>
            <a:r>
              <a:rPr lang="en-US" sz="1200" dirty="0" smtClean="0"/>
              <a:t>(</a:t>
            </a:r>
            <a:r>
              <a:rPr lang="en-US" sz="1200" dirty="0" err="1" smtClean="0"/>
              <a:t>Tsilimigras</a:t>
            </a:r>
            <a:r>
              <a:rPr lang="en-US" sz="1200" dirty="0" smtClean="0"/>
              <a:t> MB 2016, White </a:t>
            </a:r>
            <a:r>
              <a:rPr lang="en-US" sz="1200" dirty="0" err="1" smtClean="0"/>
              <a:t>PLoS</a:t>
            </a:r>
            <a:r>
              <a:rPr lang="en-US" sz="1200" dirty="0" smtClean="0"/>
              <a:t> CB 2009)</a:t>
            </a:r>
          </a:p>
          <a:p>
            <a:r>
              <a:rPr lang="en-US" dirty="0"/>
              <a:t>Sequencing data are </a:t>
            </a:r>
            <a:r>
              <a:rPr lang="en-US" dirty="0" smtClean="0"/>
              <a:t>probabilities/compositions</a:t>
            </a:r>
          </a:p>
          <a:p>
            <a:pPr lvl="1"/>
            <a:r>
              <a:rPr lang="en-US" dirty="0" smtClean="0"/>
              <a:t>Applies to any ?-</a:t>
            </a:r>
            <a:r>
              <a:rPr lang="en-US" dirty="0" err="1" smtClean="0"/>
              <a:t>Seq</a:t>
            </a:r>
            <a:r>
              <a:rPr lang="en-US" dirty="0" smtClean="0"/>
              <a:t> </a:t>
            </a:r>
            <a:r>
              <a:rPr lang="en-US" dirty="0" smtClean="0"/>
              <a:t>experiment</a:t>
            </a:r>
          </a:p>
          <a:p>
            <a:pPr marL="857250" lvl="2" indent="0">
              <a:buNone/>
            </a:pPr>
            <a:r>
              <a:rPr lang="en-US" sz="1200" dirty="0"/>
              <a:t>(</a:t>
            </a:r>
            <a:r>
              <a:rPr lang="en-US" sz="1200" dirty="0" smtClean="0"/>
              <a:t>Friedman </a:t>
            </a:r>
            <a:r>
              <a:rPr lang="en-US" sz="1200" dirty="0" err="1"/>
              <a:t>PLoS</a:t>
            </a:r>
            <a:r>
              <a:rPr lang="en-US" sz="1200" dirty="0"/>
              <a:t> CB 2011, </a:t>
            </a:r>
            <a:r>
              <a:rPr lang="en-US" sz="1200" dirty="0" smtClean="0"/>
              <a:t>Lovell </a:t>
            </a:r>
            <a:r>
              <a:rPr lang="en-US" sz="1200" dirty="0" err="1" smtClean="0"/>
              <a:t>PLoS</a:t>
            </a:r>
            <a:r>
              <a:rPr lang="en-US" sz="1200" dirty="0" smtClean="0"/>
              <a:t> </a:t>
            </a:r>
            <a:r>
              <a:rPr lang="en-US" sz="1200" dirty="0" smtClean="0"/>
              <a:t>CB </a:t>
            </a:r>
            <a:r>
              <a:rPr lang="en-US" sz="1200" dirty="0" smtClean="0"/>
              <a:t>2015, Gloor AE 2016)</a:t>
            </a:r>
            <a:endParaRPr lang="en-US" sz="1200" dirty="0"/>
          </a:p>
          <a:p>
            <a:r>
              <a:rPr lang="en-US" b="1" dirty="0" smtClean="0">
                <a:solidFill>
                  <a:schemeClr val="bg1"/>
                </a:solidFill>
              </a:rPr>
              <a:t>Most of us are unaware of the problems</a:t>
            </a:r>
            <a:endParaRPr lang="en-US" b="1" dirty="0">
              <a:solidFill>
                <a:schemeClr val="bg1"/>
              </a:solidFill>
            </a:endParaRPr>
          </a:p>
          <a:p>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dirty="0"/>
          </a:p>
        </p:txBody>
      </p:sp>
      <p:pic>
        <p:nvPicPr>
          <p:cNvPr id="6" name="Picture 5" descr="HWAP.pdf"/>
          <p:cNvPicPr>
            <a:picLocks noChangeAspect="1"/>
          </p:cNvPicPr>
          <p:nvPr/>
        </p:nvPicPr>
        <p:blipFill rotWithShape="1">
          <a:blip r:embed="rId2">
            <a:extLst>
              <a:ext uri="{28A0092B-C50C-407E-A947-70E740481C1C}">
                <a14:useLocalDpi xmlns:a14="http://schemas.microsoft.com/office/drawing/2010/main" val="0"/>
              </a:ext>
            </a:extLst>
          </a:blip>
          <a:srcRect l="39099" r="39332"/>
          <a:stretch/>
        </p:blipFill>
        <p:spPr>
          <a:xfrm rot="5400000">
            <a:off x="3897244" y="-2582859"/>
            <a:ext cx="1142999" cy="6858000"/>
          </a:xfrm>
          <a:prstGeom prst="rect">
            <a:avLst/>
          </a:prstGeom>
        </p:spPr>
      </p:pic>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21994175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
            </a:r>
            <a:r>
              <a:rPr lang="en-US" dirty="0" err="1" smtClean="0"/>
              <a:t>Donalds</a:t>
            </a:r>
            <a:r>
              <a:rPr lang="en-US" dirty="0" smtClean="0"/>
              <a:t>’ give the best quotes</a:t>
            </a:r>
            <a:endParaRPr lang="en-US" dirty="0"/>
          </a:p>
        </p:txBody>
      </p:sp>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solidFill>
                  <a:schemeClr val="bg1">
                    <a:lumMod val="65000"/>
                  </a:schemeClr>
                </a:solidFill>
              </a:rPr>
              <a:t>There are known </a:t>
            </a:r>
            <a:r>
              <a:rPr lang="en-US" dirty="0" err="1">
                <a:solidFill>
                  <a:schemeClr val="bg1">
                    <a:lumMod val="65000"/>
                  </a:schemeClr>
                </a:solidFill>
              </a:rPr>
              <a:t>knowns</a:t>
            </a:r>
            <a:r>
              <a:rPr lang="en-US" dirty="0">
                <a:solidFill>
                  <a:schemeClr val="bg1">
                    <a:lumMod val="65000"/>
                  </a:schemeClr>
                </a:solidFill>
              </a:rPr>
              <a:t>. These are things we know that we know. </a:t>
            </a:r>
            <a:endParaRPr lang="en-US" dirty="0" smtClean="0">
              <a:solidFill>
                <a:schemeClr val="bg1">
                  <a:lumMod val="65000"/>
                </a:schemeClr>
              </a:solidFill>
            </a:endParaRPr>
          </a:p>
          <a:p>
            <a:r>
              <a:rPr lang="en-US" dirty="0" smtClean="0">
                <a:solidFill>
                  <a:schemeClr val="bg1">
                    <a:lumMod val="65000"/>
                  </a:schemeClr>
                </a:solidFill>
              </a:rPr>
              <a:t>There </a:t>
            </a:r>
            <a:r>
              <a:rPr lang="en-US" dirty="0">
                <a:solidFill>
                  <a:schemeClr val="bg1">
                    <a:lumMod val="65000"/>
                  </a:schemeClr>
                </a:solidFill>
              </a:rPr>
              <a:t>are known unknowns. That is to say, there are things that we know we don't know. </a:t>
            </a:r>
            <a:endParaRPr lang="en-US" dirty="0" smtClean="0">
              <a:solidFill>
                <a:schemeClr val="bg1">
                  <a:lumMod val="65000"/>
                </a:schemeClr>
              </a:solidFill>
            </a:endParaRPr>
          </a:p>
          <a:p>
            <a:r>
              <a:rPr lang="en-US" dirty="0" smtClean="0">
                <a:solidFill>
                  <a:schemeClr val="bg1">
                    <a:lumMod val="65000"/>
                  </a:schemeClr>
                </a:solidFill>
              </a:rPr>
              <a:t>But </a:t>
            </a:r>
            <a:r>
              <a:rPr lang="en-US" dirty="0">
                <a:solidFill>
                  <a:schemeClr val="bg1">
                    <a:lumMod val="65000"/>
                  </a:schemeClr>
                </a:solidFill>
              </a:rPr>
              <a:t>there are also unknown unknowns. There are things we don't know we don't know</a:t>
            </a:r>
            <a:r>
              <a:rPr lang="en-US" dirty="0" smtClean="0">
                <a:solidFill>
                  <a:schemeClr val="bg1">
                    <a:lumMod val="65000"/>
                  </a:schemeClr>
                </a:solidFill>
              </a:rPr>
              <a:t>.</a:t>
            </a:r>
          </a:p>
          <a:p>
            <a:r>
              <a:rPr lang="en-US" b="1" dirty="0" smtClean="0">
                <a:solidFill>
                  <a:schemeClr val="accent2"/>
                </a:solidFill>
              </a:rPr>
              <a:t>There are unknown </a:t>
            </a:r>
            <a:r>
              <a:rPr lang="en-US" b="1" dirty="0" err="1" smtClean="0">
                <a:solidFill>
                  <a:schemeClr val="accent2"/>
                </a:solidFill>
              </a:rPr>
              <a:t>knowns</a:t>
            </a:r>
            <a:r>
              <a:rPr lang="en-US" b="1" dirty="0" smtClean="0">
                <a:solidFill>
                  <a:schemeClr val="accent2"/>
                </a:solidFill>
              </a:rPr>
              <a:t>. These are things we think we know that we actually don’t know.</a:t>
            </a:r>
          </a:p>
        </p:txBody>
      </p:sp>
      <p:pic>
        <p:nvPicPr>
          <p:cNvPr id="4" name="Picture 3"/>
          <p:cNvPicPr>
            <a:picLocks noChangeAspect="1"/>
          </p:cNvPicPr>
          <p:nvPr/>
        </p:nvPicPr>
        <p:blipFill>
          <a:blip r:embed="rId2"/>
          <a:stretch>
            <a:fillRect/>
          </a:stretch>
        </p:blipFill>
        <p:spPr>
          <a:xfrm>
            <a:off x="4595215" y="2604093"/>
            <a:ext cx="3421959" cy="2467759"/>
          </a:xfrm>
          <a:prstGeom prst="rect">
            <a:avLst/>
          </a:prstGeom>
        </p:spPr>
      </p:pic>
      <p:sp>
        <p:nvSpPr>
          <p:cNvPr id="5" name="Footer Placeholder 4"/>
          <p:cNvSpPr>
            <a:spLocks noGrp="1"/>
          </p:cNvSpPr>
          <p:nvPr>
            <p:ph type="ftr" sz="quarter" idx="11"/>
          </p:nvPr>
        </p:nvSpPr>
        <p:spPr/>
        <p:txBody>
          <a:bodyPr/>
          <a:lstStyle/>
          <a:p>
            <a:r>
              <a:rPr lang="en-US" smtClean="0"/>
              <a:t>EBI-Hinxton 2017</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1023618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69295" y="1600200"/>
            <a:ext cx="8229600" cy="4525963"/>
          </a:xfrm>
        </p:spPr>
        <p:txBody>
          <a:bodyPr>
            <a:normAutofit fontScale="92500"/>
          </a:bodyPr>
          <a:lstStyle/>
          <a:p>
            <a:r>
              <a:rPr lang="en-US" dirty="0" smtClean="0">
                <a:solidFill>
                  <a:schemeClr val="bg1">
                    <a:lumMod val="75000"/>
                  </a:schemeClr>
                </a:solidFill>
              </a:rPr>
              <a:t>Sequencing data are high-dimensional</a:t>
            </a:r>
          </a:p>
          <a:p>
            <a:pPr lvl="1"/>
            <a:r>
              <a:rPr lang="en-US" dirty="0" smtClean="0">
                <a:solidFill>
                  <a:schemeClr val="bg1">
                    <a:lumMod val="75000"/>
                  </a:schemeClr>
                </a:solidFill>
              </a:rPr>
              <a:t>Therefore statistical analyses can be wildly optimistic </a:t>
            </a:r>
            <a:r>
              <a:rPr lang="en-US" sz="1100" dirty="0" smtClean="0">
                <a:solidFill>
                  <a:schemeClr val="bg1">
                    <a:lumMod val="75000"/>
                  </a:schemeClr>
                </a:solidFill>
              </a:rPr>
              <a:t>(</a:t>
            </a:r>
            <a:r>
              <a:rPr lang="en-US" sz="1100" dirty="0" err="1" smtClean="0">
                <a:solidFill>
                  <a:schemeClr val="bg1">
                    <a:lumMod val="75000"/>
                  </a:schemeClr>
                </a:solidFill>
              </a:rPr>
              <a:t>Thorsen</a:t>
            </a:r>
            <a:r>
              <a:rPr lang="en-US" sz="1100" dirty="0" smtClean="0">
                <a:solidFill>
                  <a:schemeClr val="bg1">
                    <a:lumMod val="75000"/>
                  </a:schemeClr>
                </a:solidFill>
              </a:rPr>
              <a:t> MB 2016, </a:t>
            </a:r>
            <a:r>
              <a:rPr lang="en-US" sz="1100" dirty="0" err="1" smtClean="0">
                <a:solidFill>
                  <a:schemeClr val="bg1">
                    <a:lumMod val="75000"/>
                  </a:schemeClr>
                </a:solidFill>
              </a:rPr>
              <a:t>Hawindel</a:t>
            </a:r>
            <a:r>
              <a:rPr lang="en-US" sz="1100" dirty="0" smtClean="0">
                <a:solidFill>
                  <a:schemeClr val="bg1">
                    <a:lumMod val="75000"/>
                  </a:schemeClr>
                </a:solidFill>
              </a:rPr>
              <a:t> BB 2017)</a:t>
            </a:r>
          </a:p>
          <a:p>
            <a:r>
              <a:rPr lang="en-US" dirty="0" smtClean="0">
                <a:solidFill>
                  <a:schemeClr val="bg1">
                    <a:lumMod val="75000"/>
                  </a:schemeClr>
                </a:solidFill>
              </a:rPr>
              <a:t>Sequencing data are sparse</a:t>
            </a:r>
          </a:p>
          <a:p>
            <a:pPr lvl="1"/>
            <a:r>
              <a:rPr lang="en-US" dirty="0" smtClean="0">
                <a:solidFill>
                  <a:schemeClr val="bg1">
                    <a:lumMod val="75000"/>
                  </a:schemeClr>
                </a:solidFill>
              </a:rPr>
              <a:t>Therefore we need to estimate many of our values </a:t>
            </a:r>
            <a:r>
              <a:rPr lang="en-US" sz="1100" dirty="0" smtClean="0">
                <a:solidFill>
                  <a:schemeClr val="bg1">
                    <a:lumMod val="75000"/>
                  </a:schemeClr>
                </a:solidFill>
              </a:rPr>
              <a:t>(</a:t>
            </a:r>
            <a:r>
              <a:rPr lang="en-US" sz="1100" dirty="0" err="1" smtClean="0">
                <a:solidFill>
                  <a:schemeClr val="bg1">
                    <a:lumMod val="75000"/>
                  </a:schemeClr>
                </a:solidFill>
              </a:rPr>
              <a:t>Tsilimigras</a:t>
            </a:r>
            <a:r>
              <a:rPr lang="en-US" sz="1100" dirty="0" smtClean="0">
                <a:solidFill>
                  <a:schemeClr val="bg1">
                    <a:lumMod val="75000"/>
                  </a:schemeClr>
                </a:solidFill>
              </a:rPr>
              <a:t> MB 2016, White </a:t>
            </a:r>
            <a:r>
              <a:rPr lang="en-US" sz="1100" dirty="0" err="1" smtClean="0">
                <a:solidFill>
                  <a:schemeClr val="bg1">
                    <a:lumMod val="75000"/>
                  </a:schemeClr>
                </a:solidFill>
              </a:rPr>
              <a:t>PLoS</a:t>
            </a:r>
            <a:r>
              <a:rPr lang="en-US" sz="1100" dirty="0" smtClean="0">
                <a:solidFill>
                  <a:schemeClr val="bg1">
                    <a:lumMod val="75000"/>
                  </a:schemeClr>
                </a:solidFill>
              </a:rPr>
              <a:t> CB 2009)</a:t>
            </a:r>
          </a:p>
          <a:p>
            <a:r>
              <a:rPr lang="en-US" dirty="0">
                <a:solidFill>
                  <a:schemeClr val="bg1">
                    <a:lumMod val="75000"/>
                  </a:schemeClr>
                </a:solidFill>
              </a:rPr>
              <a:t>Sequencing data are </a:t>
            </a:r>
            <a:r>
              <a:rPr lang="en-US" dirty="0" smtClean="0">
                <a:solidFill>
                  <a:schemeClr val="bg1">
                    <a:lumMod val="75000"/>
                  </a:schemeClr>
                </a:solidFill>
              </a:rPr>
              <a:t>probabilities/compositions</a:t>
            </a:r>
          </a:p>
          <a:p>
            <a:pPr lvl="1"/>
            <a:r>
              <a:rPr lang="en-US" dirty="0" smtClean="0">
                <a:solidFill>
                  <a:schemeClr val="bg1">
                    <a:lumMod val="75000"/>
                  </a:schemeClr>
                </a:solidFill>
              </a:rPr>
              <a:t>Applies to any ?-</a:t>
            </a:r>
            <a:r>
              <a:rPr lang="en-US" dirty="0" err="1" smtClean="0">
                <a:solidFill>
                  <a:schemeClr val="bg1">
                    <a:lumMod val="75000"/>
                  </a:schemeClr>
                </a:solidFill>
              </a:rPr>
              <a:t>Seq</a:t>
            </a:r>
            <a:r>
              <a:rPr lang="en-US" dirty="0" smtClean="0">
                <a:solidFill>
                  <a:schemeClr val="bg1">
                    <a:lumMod val="75000"/>
                  </a:schemeClr>
                </a:solidFill>
              </a:rPr>
              <a:t> experiment </a:t>
            </a:r>
            <a:r>
              <a:rPr lang="en-US" sz="1100" dirty="0" smtClean="0">
                <a:solidFill>
                  <a:schemeClr val="bg1">
                    <a:lumMod val="75000"/>
                  </a:schemeClr>
                </a:solidFill>
              </a:rPr>
              <a:t>(Friedman, Lovell </a:t>
            </a:r>
            <a:r>
              <a:rPr lang="en-US" sz="1100" dirty="0" err="1" smtClean="0">
                <a:solidFill>
                  <a:schemeClr val="bg1">
                    <a:lumMod val="75000"/>
                  </a:schemeClr>
                </a:solidFill>
              </a:rPr>
              <a:t>PLoS</a:t>
            </a:r>
            <a:r>
              <a:rPr lang="en-US" sz="1100" dirty="0" smtClean="0">
                <a:solidFill>
                  <a:schemeClr val="bg1">
                    <a:lumMod val="75000"/>
                  </a:schemeClr>
                </a:solidFill>
              </a:rPr>
              <a:t> CB 2011, 2015, Gloor AE 2016)</a:t>
            </a:r>
            <a:endParaRPr lang="en-US" sz="1100" dirty="0">
              <a:solidFill>
                <a:schemeClr val="bg1">
                  <a:lumMod val="75000"/>
                </a:schemeClr>
              </a:solidFill>
            </a:endParaRPr>
          </a:p>
          <a:p>
            <a:r>
              <a:rPr lang="en-US" b="1" dirty="0" smtClean="0"/>
              <a:t>Most of us are unaware of the implications</a:t>
            </a:r>
            <a:endParaRPr lang="en-US" b="1" dirty="0"/>
          </a:p>
          <a:p>
            <a:endParaRPr lang="en-US" dirty="0"/>
          </a:p>
        </p:txBody>
      </p:sp>
      <p:sp>
        <p:nvSpPr>
          <p:cNvPr id="4" name="Footer Placeholder 3"/>
          <p:cNvSpPr>
            <a:spLocks noGrp="1"/>
          </p:cNvSpPr>
          <p:nvPr>
            <p:ph type="ftr" sz="quarter" idx="11"/>
          </p:nvPr>
        </p:nvSpPr>
        <p:spPr/>
        <p:txBody>
          <a:bodyPr/>
          <a:lstStyle/>
          <a:p>
            <a:r>
              <a:rPr lang="en-US" smtClean="0"/>
              <a:t>EBI-Hinxton 2017</a:t>
            </a:r>
            <a:endParaRPr lang="en-US" dirty="0"/>
          </a:p>
        </p:txBody>
      </p:sp>
      <p:pic>
        <p:nvPicPr>
          <p:cNvPr id="6" name="Picture 5" descr="HWAP.pdf"/>
          <p:cNvPicPr>
            <a:picLocks noChangeAspect="1"/>
          </p:cNvPicPr>
          <p:nvPr/>
        </p:nvPicPr>
        <p:blipFill rotWithShape="1">
          <a:blip r:embed="rId2">
            <a:extLst>
              <a:ext uri="{28A0092B-C50C-407E-A947-70E740481C1C}">
                <a14:useLocalDpi xmlns:a14="http://schemas.microsoft.com/office/drawing/2010/main" val="0"/>
              </a:ext>
            </a:extLst>
          </a:blip>
          <a:srcRect l="39099" r="39332"/>
          <a:stretch/>
        </p:blipFill>
        <p:spPr>
          <a:xfrm rot="5400000">
            <a:off x="3897244" y="-2582859"/>
            <a:ext cx="1142999" cy="6858000"/>
          </a:xfrm>
          <a:prstGeom prst="rect">
            <a:avLst/>
          </a:prstGeom>
        </p:spPr>
      </p:pic>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6411996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9979</TotalTime>
  <Words>2939</Words>
  <Application>Microsoft Macintosh PowerPoint</Application>
  <PresentationFormat>On-screen Show (4:3)</PresentationFormat>
  <Paragraphs>538</Paragraphs>
  <Slides>40</Slides>
  <Notes>8</Notes>
  <HiddenSlides>2</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Analyzing meta-genomes and meta-transcriptomes using compositional data methods</vt:lpstr>
      <vt:lpstr>Outline</vt:lpstr>
      <vt:lpstr>The sequencing meat grinder</vt:lpstr>
      <vt:lpstr>Data as counts</vt:lpstr>
      <vt:lpstr>Data as log-ratio probabilities</vt:lpstr>
      <vt:lpstr>Multivariate and univariate methods often disagree</vt:lpstr>
      <vt:lpstr>PowerPoint Presentation</vt:lpstr>
      <vt:lpstr>‘Donalds’ give the best quotes</vt:lpstr>
      <vt:lpstr>PowerPoint Presentation</vt:lpstr>
      <vt:lpstr>We imagine</vt:lpstr>
      <vt:lpstr>Counting our things</vt:lpstr>
      <vt:lpstr>HTS is not counting</vt:lpstr>
      <vt:lpstr>Proportions have strange properties</vt:lpstr>
      <vt:lpstr>But my data are not affected …</vt:lpstr>
      <vt:lpstr>CoDa</vt:lpstr>
      <vt:lpstr>CoDa properties and the *lr</vt:lpstr>
      <vt:lpstr>Correlation in CoDa</vt:lpstr>
      <vt:lpstr>The 0 in the room</vt:lpstr>
      <vt:lpstr>Examine variance of the ratios between featues</vt:lpstr>
      <vt:lpstr>Available tools</vt:lpstr>
      <vt:lpstr>Meta-transcriptomics of ecosystem</vt:lpstr>
      <vt:lpstr>Meta-transcriptome of samples from refinery wastewater treatment plant </vt:lpstr>
      <vt:lpstr>What uses media differently?</vt:lpstr>
      <vt:lpstr>Meta-transcriptome of H vs. BV</vt:lpstr>
      <vt:lpstr>Gene vs. function level analysis</vt:lpstr>
      <vt:lpstr>What separates BV subgroups?</vt:lpstr>
      <vt:lpstr>Summary</vt:lpstr>
      <vt:lpstr>Conclusions</vt:lpstr>
      <vt:lpstr>Acknowledgments</vt:lpstr>
      <vt:lpstr>Reading &amp; Sources</vt:lpstr>
      <vt:lpstr>Fake Correlations!!!</vt:lpstr>
      <vt:lpstr>The Ø metric propr, CoDaSeq</vt:lpstr>
      <vt:lpstr>Where is the noise?</vt:lpstr>
      <vt:lpstr>Bayesian estimate</vt:lpstr>
      <vt:lpstr>Modeling technical variation</vt:lpstr>
      <vt:lpstr>Find test values not affected by random sampling</vt:lpstr>
      <vt:lpstr>Effect-sizes</vt:lpstr>
      <vt:lpstr>P-values are not reliable</vt:lpstr>
      <vt:lpstr>Effect sizes are stable estimates</vt:lpstr>
      <vt:lpstr>The Ø metric</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226</cp:revision>
  <dcterms:created xsi:type="dcterms:W3CDTF">2016-05-10T15:50:17Z</dcterms:created>
  <dcterms:modified xsi:type="dcterms:W3CDTF">2017-09-13T08:13:15Z</dcterms:modified>
</cp:coreProperties>
</file>